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  <p:sldMasterId id="2147483748" r:id="rId2"/>
  </p:sldMasterIdLst>
  <p:notesMasterIdLst>
    <p:notesMasterId r:id="rId25"/>
  </p:notesMasterIdLst>
  <p:handoutMasterIdLst>
    <p:handoutMasterId r:id="rId26"/>
  </p:handoutMasterIdLst>
  <p:sldIdLst>
    <p:sldId id="313" r:id="rId3"/>
    <p:sldId id="328" r:id="rId4"/>
    <p:sldId id="327" r:id="rId5"/>
    <p:sldId id="336" r:id="rId6"/>
    <p:sldId id="330" r:id="rId7"/>
    <p:sldId id="279" r:id="rId8"/>
    <p:sldId id="343" r:id="rId9"/>
    <p:sldId id="341" r:id="rId10"/>
    <p:sldId id="339" r:id="rId11"/>
    <p:sldId id="344" r:id="rId12"/>
    <p:sldId id="347" r:id="rId13"/>
    <p:sldId id="348" r:id="rId14"/>
    <p:sldId id="349" r:id="rId15"/>
    <p:sldId id="345" r:id="rId16"/>
    <p:sldId id="354" r:id="rId17"/>
    <p:sldId id="355" r:id="rId18"/>
    <p:sldId id="350" r:id="rId19"/>
    <p:sldId id="352" r:id="rId20"/>
    <p:sldId id="351" r:id="rId21"/>
    <p:sldId id="356" r:id="rId22"/>
    <p:sldId id="353" r:id="rId23"/>
    <p:sldId id="358" r:id="rId24"/>
  </p:sldIdLst>
  <p:sldSz cx="9906000" cy="6858000" type="A4"/>
  <p:notesSz cx="9926638" cy="679767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D9CB43"/>
    <a:srgbClr val="DCCF8C"/>
    <a:srgbClr val="D291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Средний стиль 3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33" autoAdjust="0"/>
    <p:restoredTop sz="96131" autoAdjust="0"/>
  </p:normalViewPr>
  <p:slideViewPr>
    <p:cSldViewPr snapToGrid="0">
      <p:cViewPr varScale="1">
        <p:scale>
          <a:sx n="108" d="100"/>
          <a:sy n="108" d="100"/>
        </p:scale>
        <p:origin x="-666" y="-90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D0499-85AF-4CDF-9FA5-7CA0F41544F1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6200D8-40F5-4573-ACEC-3FDBCBCA5D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833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9979D83-1C68-4F71-BE27-C9582E0227A8}" type="datetimeFigureOut">
              <a:rPr lang="ru-RU"/>
              <a:pPr>
                <a:defRPr/>
              </a:pPr>
              <a:t>27.11.2023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122613" y="509588"/>
            <a:ext cx="36814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121CA8A-497D-42E0-823D-A1B2824C0E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4232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14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21CA8A-497D-42E0-823D-A1B2824C0EFE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538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9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F1DD0-9AA2-4DBA-88A3-727E471B0B8E}" type="datetimeFigureOut">
              <a:rPr lang="ru-RU"/>
              <a:pPr>
                <a:defRPr/>
              </a:pPr>
              <a:t>27.11.2023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40523-E759-420D-B60B-9C22CBB7D1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991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1AEFD-DA25-4188-9EE4-0A0657C916F7}" type="datetimeFigureOut">
              <a:rPr lang="ru-RU"/>
              <a:pPr>
                <a:defRPr/>
              </a:pPr>
              <a:t>27.11.2023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74FAA-5F80-48D1-A1F2-7EE029113B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7324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42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42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B6D74-C47C-43AD-9E24-24A7126BE3C1}" type="datetimeFigureOut">
              <a:rPr lang="ru-RU"/>
              <a:pPr>
                <a:defRPr/>
              </a:pPr>
              <a:t>27.11.2023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65A97-E6C7-44CA-8FE6-9CF214D51AE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443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F4FF26-A039-4DE3-A2A4-F592207E43DF}" type="datetimeFigureOut">
              <a:rPr lang="ru-RU" smtClean="0">
                <a:solidFill>
                  <a:prstClr val="black"/>
                </a:solidFill>
              </a:rPr>
              <a:pPr/>
              <a:t>27.11.2023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D1573E-0214-40C3-8884-CFF2BA2E3387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930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F4FF26-A039-4DE3-A2A4-F592207E43DF}" type="datetimeFigureOut">
              <a:rPr lang="ru-RU" smtClean="0">
                <a:solidFill>
                  <a:prstClr val="black"/>
                </a:solidFill>
              </a:rPr>
              <a:pPr/>
              <a:t>27.11.2023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D1573E-0214-40C3-8884-CFF2BA2E3387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526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F4FF26-A039-4DE3-A2A4-F592207E43DF}" type="datetimeFigureOut">
              <a:rPr lang="ru-RU" smtClean="0">
                <a:solidFill>
                  <a:prstClr val="black"/>
                </a:solidFill>
              </a:rPr>
              <a:pPr/>
              <a:t>27.11.2023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D1573E-0214-40C3-8884-CFF2BA2E3387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280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F4FF26-A039-4DE3-A2A4-F592207E43DF}" type="datetimeFigureOut">
              <a:rPr lang="ru-RU" smtClean="0">
                <a:solidFill>
                  <a:prstClr val="black"/>
                </a:solidFill>
              </a:rPr>
              <a:pPr/>
              <a:t>27.11.2023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D1573E-0214-40C3-8884-CFF2BA2E3387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5461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1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1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F4FF26-A039-4DE3-A2A4-F592207E43DF}" type="datetimeFigureOut">
              <a:rPr lang="ru-RU" smtClean="0">
                <a:solidFill>
                  <a:prstClr val="black"/>
                </a:solidFill>
              </a:rPr>
              <a:pPr/>
              <a:t>27.11.2023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D1573E-0214-40C3-8884-CFF2BA2E3387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258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F4FF26-A039-4DE3-A2A4-F592207E43DF}" type="datetimeFigureOut">
              <a:rPr lang="ru-RU" smtClean="0">
                <a:solidFill>
                  <a:prstClr val="black"/>
                </a:solidFill>
              </a:rPr>
              <a:pPr/>
              <a:t>27.11.2023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D1573E-0214-40C3-8884-CFF2BA2E3387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2489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F4FF26-A039-4DE3-A2A4-F592207E43DF}" type="datetimeFigureOut">
              <a:rPr lang="ru-RU" smtClean="0">
                <a:solidFill>
                  <a:prstClr val="black"/>
                </a:solidFill>
              </a:rPr>
              <a:pPr/>
              <a:t>27.11.2023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D1573E-0214-40C3-8884-CFF2BA2E3387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6263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1" y="27305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1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F4FF26-A039-4DE3-A2A4-F592207E43DF}" type="datetimeFigureOut">
              <a:rPr lang="ru-RU" smtClean="0">
                <a:solidFill>
                  <a:prstClr val="black"/>
                </a:solidFill>
              </a:rPr>
              <a:pPr/>
              <a:t>27.11.2023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D1573E-0214-40C3-8884-CFF2BA2E3387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560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3CAA5-609B-4258-978C-790626C6ADA7}" type="datetimeFigureOut">
              <a:rPr lang="ru-RU"/>
              <a:pPr>
                <a:defRPr/>
              </a:pPr>
              <a:t>27.11.2023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0F56F-04C8-4434-8AF1-38617D93799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0466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F4FF26-A039-4DE3-A2A4-F592207E43DF}" type="datetimeFigureOut">
              <a:rPr lang="ru-RU" smtClean="0">
                <a:solidFill>
                  <a:prstClr val="black"/>
                </a:solidFill>
              </a:rPr>
              <a:pPr/>
              <a:t>27.11.2023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D1573E-0214-40C3-8884-CFF2BA2E3387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7876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F4FF26-A039-4DE3-A2A4-F592207E43DF}" type="datetimeFigureOut">
              <a:rPr lang="ru-RU" smtClean="0">
                <a:solidFill>
                  <a:prstClr val="black"/>
                </a:solidFill>
              </a:rPr>
              <a:pPr/>
              <a:t>27.11.2023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D1573E-0214-40C3-8884-CFF2BA2E3387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714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41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41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F4FF26-A039-4DE3-A2A4-F592207E43DF}" type="datetimeFigureOut">
              <a:rPr lang="ru-RU" smtClean="0">
                <a:solidFill>
                  <a:prstClr val="black"/>
                </a:solidFill>
              </a:rPr>
              <a:pPr/>
              <a:t>27.11.2023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D1573E-0214-40C3-8884-CFF2BA2E3387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134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1DEAB-0F3C-4535-8B6B-6F03DF5E9CB2}" type="datetimeFigureOut">
              <a:rPr lang="ru-RU"/>
              <a:pPr>
                <a:defRPr/>
              </a:pPr>
              <a:t>27.11.2023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9DD75-EEB2-4E60-9038-8288356BC1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1571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4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600204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F178C4-93C3-4D57-8C19-E36625B3A960}" type="datetimeFigureOut">
              <a:rPr lang="ru-RU"/>
              <a:pPr>
                <a:defRPr/>
              </a:pPr>
              <a:t>27.11.2023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D852E-279A-4687-B33C-CF93BCC19A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152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9E8DF-2546-49D9-AFDC-9E8AF16BB02F}" type="datetimeFigureOut">
              <a:rPr lang="ru-RU"/>
              <a:pPr>
                <a:defRPr/>
              </a:pPr>
              <a:t>27.11.2023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46A61-4210-4A90-B458-2F0ADD7DF3A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9050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B8707-293F-4EFD-86CE-23A94F1159CD}" type="datetimeFigureOut">
              <a:rPr lang="ru-RU"/>
              <a:pPr>
                <a:defRPr/>
              </a:pPr>
              <a:t>27.11.2023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F513E-D0F1-4C23-A922-677F649B656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4707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44555-B5FD-4631-8C5C-279F0FB2D1F6}" type="datetimeFigureOut">
              <a:rPr lang="ru-RU"/>
              <a:pPr>
                <a:defRPr/>
              </a:pPr>
              <a:t>27.11.2023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82A7B-9206-4413-9A14-FE916D408E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526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2" y="273054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1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7121B-9DCA-46B5-A435-A664E78DB39F}" type="datetimeFigureOut">
              <a:rPr lang="ru-RU"/>
              <a:pPr>
                <a:defRPr/>
              </a:pPr>
              <a:t>27.11.2023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28779-308F-42EE-BE76-687B96A641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0962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41BBF-E1B0-4634-A932-DE9D771740C3}" type="datetimeFigureOut">
              <a:rPr lang="ru-RU"/>
              <a:pPr>
                <a:defRPr/>
              </a:pPr>
              <a:t>27.11.2023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56C40-F6C4-4FBB-A682-B276A02AF3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9787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2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smtClean="0"/>
              <a:t>Haga clic para modificar el estilo de texto del patrón</a:t>
            </a:r>
          </a:p>
          <a:p>
            <a:pPr lvl="1"/>
            <a:r>
              <a:rPr lang="es-ES" altLang="ru-RU" smtClean="0"/>
              <a:t>Segundo nivel</a:t>
            </a:r>
          </a:p>
          <a:p>
            <a:pPr lvl="2"/>
            <a:r>
              <a:rPr lang="es-ES" altLang="ru-RU" smtClean="0"/>
              <a:t>Tercer nivel</a:t>
            </a:r>
          </a:p>
          <a:p>
            <a:pPr lvl="3"/>
            <a:r>
              <a:rPr lang="es-ES" altLang="ru-RU" smtClean="0"/>
              <a:t>Cuarto nivel</a:t>
            </a:r>
          </a:p>
          <a:p>
            <a:pPr lvl="4"/>
            <a:r>
              <a:rPr lang="es-ES" altLang="ru-RU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D74AABA8-0C6C-4A30-B6A0-B0A2D313C582}" type="datetimeFigureOut">
              <a:rPr lang="ru-RU"/>
              <a:pPr>
                <a:defRPr/>
              </a:pPr>
              <a:t>27.11.2023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71EF2F0-3F6D-4487-92A4-6CB15B1AF72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3"/>
            <a:ext cx="8915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smtClean="0"/>
              <a:t>Haga clic para modificar el estilo de texto del patrón</a:t>
            </a:r>
          </a:p>
          <a:p>
            <a:pPr lvl="1"/>
            <a:r>
              <a:rPr lang="es-ES" altLang="ru-RU" smtClean="0"/>
              <a:t>Segundo nivel</a:t>
            </a:r>
          </a:p>
          <a:p>
            <a:pPr lvl="2"/>
            <a:r>
              <a:rPr lang="es-ES" altLang="ru-RU" smtClean="0"/>
              <a:t>Tercer nivel</a:t>
            </a:r>
          </a:p>
          <a:p>
            <a:pPr lvl="3"/>
            <a:r>
              <a:rPr lang="es-ES" altLang="ru-RU" smtClean="0"/>
              <a:t>Cuarto nivel</a:t>
            </a:r>
          </a:p>
          <a:p>
            <a:pPr lvl="4"/>
            <a:r>
              <a:rPr lang="es-ES" altLang="ru-RU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7F4FF26-A039-4DE3-A2A4-F592207E43DF}" type="datetimeFigureOut">
              <a:rPr lang="ru-RU" smtClean="0">
                <a:solidFill>
                  <a:prstClr val="black"/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27.11.2023</a:t>
            </a:fld>
            <a:endParaRPr lang="ru-RU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0D1573E-0214-40C3-8884-CFF2BA2E3387}" type="slidenum">
              <a:rPr lang="ru-RU" smtClean="0">
                <a:solidFill>
                  <a:prstClr val="black"/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214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6238" y="3340912"/>
            <a:ext cx="8299938" cy="3232369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altLang="ru-RU" sz="2800" b="1" dirty="0" smtClean="0">
                <a:solidFill>
                  <a:srgbClr val="00B0F0"/>
                </a:solidFill>
              </a:rPr>
              <a:t>Долгосрочный социальный проект</a:t>
            </a:r>
            <a:br>
              <a:rPr lang="ru-RU" altLang="ru-RU" sz="2800" b="1" dirty="0" smtClean="0">
                <a:solidFill>
                  <a:srgbClr val="00B0F0"/>
                </a:solidFill>
              </a:rPr>
            </a:br>
            <a:r>
              <a:rPr lang="ru-RU" altLang="ru-RU" sz="2800" b="1" dirty="0" smtClean="0">
                <a:solidFill>
                  <a:srgbClr val="00B0F0"/>
                </a:solidFill>
              </a:rPr>
              <a:t>программы «Основной ресурс»</a:t>
            </a:r>
            <a:br>
              <a:rPr lang="ru-RU" altLang="ru-RU" sz="2800" b="1" dirty="0" smtClean="0">
                <a:solidFill>
                  <a:srgbClr val="00B0F0"/>
                </a:solidFill>
              </a:rPr>
            </a:br>
            <a:r>
              <a:rPr lang="ru-RU" altLang="ru-RU" sz="1600" dirty="0" smtClean="0">
                <a:solidFill>
                  <a:srgbClr val="0070C0"/>
                </a:solidFill>
              </a:rPr>
              <a:t> </a:t>
            </a:r>
            <a:r>
              <a:rPr lang="ru-RU" altLang="ru-RU" dirty="0">
                <a:solidFill>
                  <a:srgbClr val="0070C0"/>
                </a:solidFill>
              </a:rPr>
              <a:t/>
            </a:r>
            <a:br>
              <a:rPr lang="ru-RU" altLang="ru-RU" dirty="0">
                <a:solidFill>
                  <a:srgbClr val="0070C0"/>
                </a:solidFill>
              </a:rPr>
            </a:br>
            <a:r>
              <a:rPr lang="ru-RU" alt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Специализированный  фонд  управления  целевыми  капиталами </a:t>
            </a:r>
            <a:br>
              <a:rPr lang="ru-RU" alt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приоритетных социальных направлений «Наш </a:t>
            </a:r>
            <a:r>
              <a:rPr lang="ru-RU" alt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Норильск»</a:t>
            </a:r>
          </a:p>
        </p:txBody>
      </p:sp>
      <p:pic>
        <p:nvPicPr>
          <p:cNvPr id="2051" name="Picture 2" descr="C:\Users\Art-school\Desktop\логотип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576" y="-103188"/>
            <a:ext cx="1622425" cy="171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Прямоугольник 2"/>
          <p:cNvSpPr>
            <a:spLocks noChangeArrowheads="1"/>
          </p:cNvSpPr>
          <p:nvPr/>
        </p:nvSpPr>
        <p:spPr bwMode="auto">
          <a:xfrm>
            <a:off x="1306286" y="147640"/>
            <a:ext cx="712428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/>
              <a:t>Муниципальное бюджетное учреждение </a:t>
            </a:r>
            <a:br>
              <a:rPr lang="ru-RU" altLang="ru-RU" sz="2000" dirty="0"/>
            </a:br>
            <a:r>
              <a:rPr lang="ru-RU" altLang="ru-RU" sz="2000" dirty="0"/>
              <a:t>дополнительного образования </a:t>
            </a:r>
            <a:br>
              <a:rPr lang="ru-RU" altLang="ru-RU" sz="2000" dirty="0"/>
            </a:br>
            <a:r>
              <a:rPr lang="ru-RU" altLang="ru-RU" sz="2000" dirty="0" smtClean="0"/>
              <a:t>«</a:t>
            </a:r>
            <a:r>
              <a:rPr lang="ru-RU" sz="2000" dirty="0"/>
              <a:t>Норильская детская художественная школа имени Николая Павловича </a:t>
            </a:r>
            <a:r>
              <a:rPr lang="ru-RU" sz="2000" dirty="0" err="1"/>
              <a:t>Лоя</a:t>
            </a:r>
            <a:r>
              <a:rPr lang="ru-RU" altLang="ru-RU" sz="2000" dirty="0" smtClean="0"/>
              <a:t>»</a:t>
            </a:r>
            <a:endParaRPr lang="ru-RU" alt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06286" y="2069960"/>
            <a:ext cx="8249696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</a:rPr>
              <a:t>АРТ подготовка</a:t>
            </a:r>
            <a:endParaRPr lang="ru-RU" sz="6600" b="1" dirty="0">
              <a:ln w="11430"/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Курсы повышения квалификации «Академия керамики» </a:t>
            </a:r>
            <a:r>
              <a:rPr lang="ru-RU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г.Санкт</a:t>
            </a: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-Петербург</a:t>
            </a:r>
            <a:b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Карпович</a:t>
            </a: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Любовь Ивановна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Наталия\Desktop\DCIM\108APPLE\INLG81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487248" y="1830904"/>
            <a:ext cx="3142152" cy="235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Наталия\Desktop\DCIM\108APPLE\QVWK93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56487" y="3094892"/>
            <a:ext cx="3259015" cy="244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Наталия\Desktop\DCIM\108APPLE\PPUY61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88575" y="3567116"/>
            <a:ext cx="2809139" cy="210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30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Курсы повышения квалификации для преподавателей региона . «Сибирский государственный </a:t>
            </a:r>
            <a:r>
              <a:rPr lang="ru-RU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институи</a:t>
            </a:r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искусств имени Дмитрия Хворостовского» Преподаватель </a:t>
            </a:r>
            <a:r>
              <a:rPr lang="ru-RU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Мигас</a:t>
            </a:r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А.Я.</a:t>
            </a:r>
            <a:endParaRPr lang="ru-R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75" y="1493822"/>
            <a:ext cx="3442067" cy="25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92" y="1493822"/>
            <a:ext cx="3447861" cy="2585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497" y="4463359"/>
            <a:ext cx="2839508" cy="2129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113" y="4371114"/>
            <a:ext cx="3085492" cy="2314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604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Мастер-класс  </a:t>
            </a:r>
            <a:r>
              <a:rPr lang="ru-RU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Ю.В.Матси</a:t>
            </a: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студентов 3 курса Норильского колледжа искусств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7888" y="2210767"/>
            <a:ext cx="3150462" cy="2362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986" y="-19664520"/>
            <a:ext cx="4225473" cy="3169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47895" y="2004950"/>
            <a:ext cx="3084567" cy="2395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66764" y="2927842"/>
            <a:ext cx="3126637" cy="2344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895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 </a:t>
            </a: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классы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Ю. </a:t>
            </a:r>
            <a:r>
              <a:rPr lang="ru-RU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В.Матси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преподавателей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«Норильской детской художественной школы имени </a:t>
            </a:r>
            <a:r>
              <a:rPr lang="ru-RU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Н.П.Лоя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23" y="3692770"/>
            <a:ext cx="3575756" cy="2433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90" y="1477108"/>
            <a:ext cx="3067559" cy="1725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17493" y="1763530"/>
            <a:ext cx="2891943" cy="207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193" y="1477108"/>
            <a:ext cx="1634400" cy="29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861" y="4765432"/>
            <a:ext cx="3122509" cy="175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976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053" y="353769"/>
            <a:ext cx="8915400" cy="1143000"/>
          </a:xfrm>
        </p:spPr>
        <p:txBody>
          <a:bodyPr/>
          <a:lstStyle/>
          <a:p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Выставка по итогам первого года работы по проекту</a:t>
            </a:r>
            <a:endParaRPr lang="ru-R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694" y="1714501"/>
            <a:ext cx="319999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21" y="2340650"/>
            <a:ext cx="4805082" cy="360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04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4239" y="177922"/>
            <a:ext cx="8915400" cy="1143000"/>
          </a:xfrm>
        </p:spPr>
        <p:txBody>
          <a:bodyPr/>
          <a:lstStyle/>
          <a:p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Пленэр на ос. Валаам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5453" y="1952019"/>
            <a:ext cx="2408374" cy="180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73188" y="1853988"/>
            <a:ext cx="2818231" cy="2002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961" y="4333892"/>
            <a:ext cx="4279613" cy="1925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283" y="1812981"/>
            <a:ext cx="2674971" cy="2006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589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Фонд «Новые имена» </a:t>
            </a:r>
            <a:r>
              <a:rPr lang="ru-RU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г.Суздаль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89" y="1624806"/>
            <a:ext cx="2962628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106" y="1712685"/>
            <a:ext cx="4234946" cy="2931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927" y="3788229"/>
            <a:ext cx="3406627" cy="235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https://cdn.culture.ru/images/261553b4-e8ac-5238-9443-4fbfa3ca5a8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108" y="4786992"/>
            <a:ext cx="2599671" cy="168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181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Выставка по итогам летнего обучения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Наталия\Documents\Фото и другие материалы по АРТ подготовке\Выставка -отчет по летнему пленэру 11.11.2022\Выставка Мороз афиш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826" y="1582618"/>
            <a:ext cx="320211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Наталия\Documents\Фото и другие материалы по АРТ подготовке\Выставка -отчет по летнему пленэру 11.11.2022\Презентация выставк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56517" y="1758464"/>
            <a:ext cx="2146471" cy="160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Наталия\Documents\Фото и другие материалы по АРТ подготовке\Лето суздаль\IMG_13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82052" y="4062047"/>
            <a:ext cx="3036277" cy="227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Наталия\Desktop\Лето суздаль\На пленэре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18790" y="1782275"/>
            <a:ext cx="1902070" cy="142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27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Курсы повышения квалификации по направлению </a:t>
            </a:r>
            <a:br>
              <a:rPr lang="ru-RU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«Рисунок»</a:t>
            </a:r>
            <a:r>
              <a:rPr lang="ru-RU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Сибирский государственный </a:t>
            </a:r>
            <a:r>
              <a:rPr lang="ru-RU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институи</a:t>
            </a: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искусств имени Дмитрия Хворостовского» Преподаватель</a:t>
            </a: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В.И.Рогачев</a:t>
            </a: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3074" name="Picture 2" descr="C:\Users\Наталия\Documents\Фото и другие материалы по АРТ подготовке\Курс ы рисунок\LLIB95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01" y="1715142"/>
            <a:ext cx="3151262" cy="236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Наталия\Documents\Фото и другие материалы по АРТ подготовке\Курс ы рисунок\MIIK53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185" y="1608994"/>
            <a:ext cx="3264188" cy="244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Наталия\Documents\Фото и другие материалы по АРТ подготовке\Курс ы рисунок\LKKV96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326" y="4354092"/>
            <a:ext cx="2760436" cy="207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4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Курсы повышения квалификации по направлению </a:t>
            </a:r>
            <a:b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«Живопись» </a:t>
            </a:r>
            <a:b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Сибирский государственный </a:t>
            </a:r>
            <a:r>
              <a:rPr lang="ru-RU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институи</a:t>
            </a: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искусств имени Дмитрия Хворостовского» </a:t>
            </a:r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Преподаватель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В.И.Рогачев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 descr="C:\Users\Наталия\Documents\Фото и другие материалы по АРТ подготовке\Фото и публикация Рогачев курсы\Фото с работам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959" y="1628302"/>
            <a:ext cx="2577865" cy="145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Наталия\Documents\Фото и другие материалы по АРТ подготовке\Фото и публикация Рогачев курсы\Вручение удостоверени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749" y="1595718"/>
            <a:ext cx="1531615" cy="232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Наталия\Documents\Фото и другие материалы по АРТ подготовке\Фото и публикация Рогачев курсы\Творческий процесс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331" y="3490546"/>
            <a:ext cx="2887672" cy="216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Наталия\Documents\Фото и другие материалы по АРТ подготовке\Фото и публикация Рогачев курсы\Работа .натюрморт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341" y="1532794"/>
            <a:ext cx="1838934" cy="252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Наталия\Documents\Фото и другие материалы по АРТ подготовке\Фото и публикация Рогачев курсы\Работы преподавателей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34809" y="3920853"/>
            <a:ext cx="2319100" cy="309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22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5900" y="1399400"/>
            <a:ext cx="7924800" cy="5031547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ea typeface="Calibri"/>
              </a:rPr>
              <a:t>Создание образовательного центра для преподавателей художественных дисциплин на базе Норильской детской художественной школы. Обучение педагогического персонала школы и художественных отделений школ искусств региона, распространение инновационного педагогического опыта в области изобразительного искусства и дизайна в регионе</a:t>
            </a:r>
            <a:r>
              <a:rPr lang="ru-RU" sz="2400" dirty="0" smtClean="0">
                <a:ea typeface="Calibri"/>
              </a:rPr>
              <a:t>.</a:t>
            </a:r>
          </a:p>
          <a:p>
            <a:pPr marL="0" indent="0" algn="ctr">
              <a:buNone/>
            </a:pPr>
            <a:endParaRPr lang="ru-RU" sz="28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Срок реализации проекта</a:t>
            </a:r>
          </a:p>
          <a:p>
            <a:pPr marL="0" indent="0" algn="ctr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01.07.2021г. - 01.12.2023г.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35948" y="291402"/>
            <a:ext cx="8249696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</a:rPr>
              <a:t>АРТ подготовка</a:t>
            </a:r>
            <a:endParaRPr lang="ru-RU" sz="6600" b="1" dirty="0">
              <a:ln w="11430"/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32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446" y="239469"/>
            <a:ext cx="8915400" cy="1143000"/>
          </a:xfrm>
        </p:spPr>
        <p:txBody>
          <a:bodyPr/>
          <a:lstStyle/>
          <a:p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Мастер- классы </a:t>
            </a:r>
            <a:b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«Цветная линогравюра» преп. Е. </a:t>
            </a:r>
            <a:r>
              <a:rPr lang="ru-RU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Калабухова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г.Калинград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C:\Users\Наталия\Documents\Фото и другие материалы по АРТ подготовке\Линогравюра мастер-класс\IMG_51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03661" y="2022869"/>
            <a:ext cx="3229861" cy="229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Наталия\Documents\Фото и другие материалы по АРТ подготовке\Линогравюра мастер-класс\IMG_51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545" y="1837592"/>
            <a:ext cx="2200274" cy="293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Наталия\Documents\Фото и другие материалы по АРТ подготовке\Линогравюра мастер-класс\IMG_51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35212" y="5324658"/>
            <a:ext cx="1412543" cy="105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Наталия\Documents\Фото и другие материалы по АРТ подготовке\Линогравюра мастер-класс\IMG_51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87955" y="2154742"/>
            <a:ext cx="3065864" cy="229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Наталия\Documents\Фото и другие материалы по АРТ подготовке\Линогравюра мастер-класс\IMG_514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87061" y="5276437"/>
            <a:ext cx="1467651" cy="110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Наталия\Documents\Фото и другие материалы по АРТ подготовке\Линогравюра мастер-класс\IMG_514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21955" y="5295623"/>
            <a:ext cx="1416489" cy="106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96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Курсы повышения квалификации по ДПИ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C:\Users\Наталия\Documents\Фото и другие материалы по АРТ подготовке\Мастер-класс ДПИ\XDJL87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648" y="1538311"/>
            <a:ext cx="1628775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Наталия\Documents\Фото и другие материалы по АРТ подготовке\Мастер-класс ДПИ\XQSX19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762" y="1652954"/>
            <a:ext cx="2740064" cy="205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Наталия\Documents\Фото и другие материалы по АРТ подготовке\Мастер-класс ДПИ\WQFA764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931" y="4008948"/>
            <a:ext cx="4377225" cy="246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Наталия\Documents\Фото и другие материалы по АРТ подготовке\Мастер-класс ДПИ\SWXS05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307" y="1631118"/>
            <a:ext cx="1559170" cy="207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45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Курсы повышения квалификации для учителей ИЗО </a:t>
            </a:r>
            <a:endParaRPr lang="ru-R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dirty="0">
                <a:ea typeface="Times New Roman"/>
              </a:rPr>
              <a:t>«Изобразительное искусство как творческая составляющая развития обучающихся в системе образования в условиях реализации ФГОС третьего поколения</a:t>
            </a:r>
            <a:r>
              <a:rPr lang="ru-RU" sz="2000" dirty="0" smtClean="0">
                <a:ea typeface="Times New Roman"/>
              </a:rPr>
              <a:t>» 72 часа – обучение прошли 35 учителей школ города.</a:t>
            </a:r>
          </a:p>
          <a:p>
            <a:endParaRPr lang="ru-RU" sz="2000" dirty="0" smtClean="0">
              <a:ea typeface="Times New Roman"/>
            </a:endParaRPr>
          </a:p>
          <a:p>
            <a:pPr algn="just">
              <a:tabLst>
                <a:tab pos="630555" algn="l"/>
              </a:tabLst>
            </a:pPr>
            <a:r>
              <a:rPr lang="ru-RU" sz="2000" dirty="0" smtClean="0">
                <a:solidFill>
                  <a:srgbClr val="000000"/>
                </a:solidFill>
              </a:rPr>
              <a:t>«</a:t>
            </a:r>
            <a:r>
              <a:rPr lang="ru-RU" sz="2000" dirty="0">
                <a:solidFill>
                  <a:srgbClr val="000000"/>
                </a:solidFill>
              </a:rPr>
              <a:t>Проектный менеджмент в креативных и культурных индустриях. Методика и практика проектирования инновационных продуктов», 72 </a:t>
            </a:r>
            <a:r>
              <a:rPr lang="ru-RU" sz="2000" dirty="0" smtClean="0">
                <a:solidFill>
                  <a:srgbClr val="000000"/>
                </a:solidFill>
              </a:rPr>
              <a:t>часа – </a:t>
            </a:r>
            <a:r>
              <a:rPr lang="ru-RU" sz="2000" smtClean="0">
                <a:solidFill>
                  <a:srgbClr val="000000"/>
                </a:solidFill>
              </a:rPr>
              <a:t>10 человек.</a:t>
            </a:r>
            <a:endParaRPr lang="ru-RU" sz="2000" dirty="0"/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449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6351" y="965200"/>
            <a:ext cx="8360019" cy="3446026"/>
          </a:xfrm>
        </p:spPr>
        <p:txBody>
          <a:bodyPr/>
          <a:lstStyle/>
          <a:p>
            <a:pPr algn="just" eaLnBrk="1" hangingPunct="1">
              <a:buClr>
                <a:srgbClr val="0070C0"/>
              </a:buClr>
              <a:buFont typeface="Wingdings" pitchFamily="2" charset="2"/>
              <a:buChar char=""/>
            </a:pPr>
            <a:r>
              <a:rPr lang="ru-RU" sz="2400" dirty="0" smtClean="0">
                <a:ea typeface="Calibri"/>
                <a:cs typeface="Times New Roman"/>
              </a:rPr>
              <a:t>Формирование </a:t>
            </a:r>
            <a:r>
              <a:rPr lang="ru-RU" sz="2400" dirty="0">
                <a:ea typeface="Calibri"/>
                <a:cs typeface="Times New Roman"/>
              </a:rPr>
              <a:t>новых профессиональных компетенций преподавателей-художников через создание единой информационно-образовательной среды в области изобразительного искусства, повышение профессиональной компетенции, распространение передового опыта обучения в области изобразительного искусства в рамках регионального образовательного ресурсного центра.</a:t>
            </a:r>
            <a:endParaRPr lang="ru-RU" sz="2400" kern="1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050562" y="163177"/>
            <a:ext cx="4184608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altLang="ru-RU" sz="4400" b="1" dirty="0">
                <a:ln w="11430"/>
                <a:solidFill>
                  <a:schemeClr val="tx2">
                    <a:lumMod val="60000"/>
                    <a:lumOff val="40000"/>
                  </a:schemeClr>
                </a:solidFill>
              </a:rPr>
              <a:t>Цель проекта:</a:t>
            </a:r>
            <a:endParaRPr lang="ru-RU" sz="4400" b="1" dirty="0">
              <a:ln w="11430"/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C:\Users\Art-school\Pictures\эмблема\ОЛЕНЕНОК\Профориентаци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718" y="3987417"/>
            <a:ext cx="2418297" cy="269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21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3"/>
          <p:cNvSpPr txBox="1">
            <a:spLocks noChangeArrowheads="1"/>
          </p:cNvSpPr>
          <p:nvPr/>
        </p:nvSpPr>
        <p:spPr bwMode="auto">
          <a:xfrm>
            <a:off x="1245997" y="1065131"/>
            <a:ext cx="8410469" cy="540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algn="just" eaLnBrk="1" hangingPunct="1">
              <a:buClr>
                <a:srgbClr val="0070C0"/>
              </a:buClr>
              <a:buFont typeface="Wingdings" pitchFamily="2" charset="2"/>
              <a:buChar char=""/>
            </a:pPr>
            <a:r>
              <a:rPr lang="ru-RU" sz="2000" dirty="0" smtClean="0">
                <a:latin typeface="+mn-lt"/>
                <a:cs typeface="+mn-cs"/>
              </a:rPr>
              <a:t>создание </a:t>
            </a:r>
            <a:r>
              <a:rPr lang="ru-RU" sz="2000" dirty="0">
                <a:latin typeface="+mn-lt"/>
                <a:cs typeface="+mn-cs"/>
              </a:rPr>
              <a:t>на базе школы регионального </a:t>
            </a:r>
            <a:r>
              <a:rPr lang="ru-RU" sz="2000" dirty="0" smtClean="0">
                <a:latin typeface="+mn-lt"/>
                <a:cs typeface="+mn-cs"/>
              </a:rPr>
              <a:t>образовательного  </a:t>
            </a:r>
            <a:r>
              <a:rPr lang="ru-RU" sz="2000" dirty="0">
                <a:latin typeface="+mn-lt"/>
                <a:cs typeface="+mn-cs"/>
              </a:rPr>
              <a:t>центра для </a:t>
            </a:r>
            <a:r>
              <a:rPr lang="ru-RU" sz="2000" dirty="0" smtClean="0">
                <a:latin typeface="+mn-lt"/>
                <a:cs typeface="+mn-cs"/>
              </a:rPr>
              <a:t>художественно-педагогического </a:t>
            </a:r>
            <a:r>
              <a:rPr lang="ru-RU" sz="2000" dirty="0">
                <a:latin typeface="+mn-lt"/>
                <a:cs typeface="+mn-cs"/>
              </a:rPr>
              <a:t>сообщества региона;</a:t>
            </a:r>
          </a:p>
          <a:p>
            <a:pPr lvl="0" algn="just" eaLnBrk="1" hangingPunct="1">
              <a:buClr>
                <a:srgbClr val="0070C0"/>
              </a:buClr>
              <a:buFont typeface="Wingdings" pitchFamily="2" charset="2"/>
              <a:buChar char=""/>
            </a:pPr>
            <a:r>
              <a:rPr lang="ru-RU" sz="2000" dirty="0" smtClean="0">
                <a:latin typeface="+mn-lt"/>
                <a:cs typeface="+mn-cs"/>
              </a:rPr>
              <a:t>проведение </a:t>
            </a:r>
            <a:r>
              <a:rPr lang="ru-RU" sz="2000" dirty="0">
                <a:latin typeface="+mn-lt"/>
                <a:cs typeface="+mn-cs"/>
              </a:rPr>
              <a:t>обучающих мастер-классов, семинаров, курсов повышения квалификации, стажировок для преподавателей художественных отделений школ искусств и отделения ДПИ Норильского колледжа искусств, а также учителей ИЗО региона;</a:t>
            </a:r>
          </a:p>
          <a:p>
            <a:pPr lvl="0" algn="just" eaLnBrk="1" hangingPunct="1">
              <a:buClr>
                <a:srgbClr val="0070C0"/>
              </a:buClr>
              <a:buFont typeface="Wingdings" pitchFamily="2" charset="2"/>
              <a:buChar char=""/>
            </a:pPr>
            <a:r>
              <a:rPr lang="ru-RU" sz="2000" dirty="0" smtClean="0">
                <a:latin typeface="+mn-lt"/>
                <a:cs typeface="+mn-cs"/>
              </a:rPr>
              <a:t>создание </a:t>
            </a:r>
            <a:r>
              <a:rPr lang="ru-RU" sz="2000" dirty="0">
                <a:latin typeface="+mn-lt"/>
                <a:cs typeface="+mn-cs"/>
              </a:rPr>
              <a:t>и реализация новых образовательных практик для преподавателей </a:t>
            </a:r>
            <a:r>
              <a:rPr lang="ru-RU" sz="2000" dirty="0" smtClean="0">
                <a:latin typeface="+mn-lt"/>
                <a:cs typeface="+mn-cs"/>
              </a:rPr>
              <a:t>художественных </a:t>
            </a:r>
            <a:r>
              <a:rPr lang="ru-RU" sz="2000" dirty="0">
                <a:latin typeface="+mn-lt"/>
                <a:cs typeface="+mn-cs"/>
              </a:rPr>
              <a:t>отделений школ искусств и отделения ДПИ Норильского колледжа </a:t>
            </a:r>
            <a:r>
              <a:rPr lang="ru-RU" sz="2000" dirty="0" smtClean="0">
                <a:latin typeface="+mn-lt"/>
                <a:cs typeface="+mn-cs"/>
              </a:rPr>
              <a:t>искусств</a:t>
            </a:r>
            <a:r>
              <a:rPr lang="ru-RU" sz="2000" dirty="0">
                <a:latin typeface="+mn-lt"/>
                <a:cs typeface="+mn-cs"/>
              </a:rPr>
              <a:t>, а также учителей ИЗО региона;</a:t>
            </a:r>
          </a:p>
          <a:p>
            <a:pPr lvl="0" algn="just" eaLnBrk="1" hangingPunct="1">
              <a:buClr>
                <a:srgbClr val="0070C0"/>
              </a:buClr>
              <a:buFont typeface="Wingdings" pitchFamily="2" charset="2"/>
              <a:buChar char=""/>
            </a:pPr>
            <a:r>
              <a:rPr lang="ru-RU" sz="2000" dirty="0" smtClean="0">
                <a:latin typeface="+mn-lt"/>
                <a:cs typeface="+mn-cs"/>
              </a:rPr>
              <a:t>тиражирование </a:t>
            </a:r>
            <a:r>
              <a:rPr lang="ru-RU" sz="2000" dirty="0">
                <a:latin typeface="+mn-lt"/>
                <a:cs typeface="+mn-cs"/>
              </a:rPr>
              <a:t>инновационного опыта преподавания художественных дисциплин через проведение семинаров, мастер-классов и других художественных практик профессиональному сообществу региона и страны в целом;</a:t>
            </a:r>
          </a:p>
          <a:p>
            <a:pPr lvl="0" algn="just" eaLnBrk="1" hangingPunct="1">
              <a:buClr>
                <a:srgbClr val="0070C0"/>
              </a:buClr>
              <a:buFont typeface="Wingdings" pitchFamily="2" charset="2"/>
              <a:buChar char=""/>
            </a:pPr>
            <a:r>
              <a:rPr lang="ru-RU" sz="2000" dirty="0" smtClean="0">
                <a:latin typeface="+mn-lt"/>
                <a:cs typeface="+mn-cs"/>
              </a:rPr>
              <a:t>издание </a:t>
            </a:r>
            <a:r>
              <a:rPr lang="ru-RU" sz="2000" dirty="0">
                <a:latin typeface="+mn-lt"/>
                <a:cs typeface="+mn-cs"/>
              </a:rPr>
              <a:t>методических, консультативных материалов, включая </a:t>
            </a:r>
            <a:r>
              <a:rPr lang="ru-RU" sz="2000" dirty="0" err="1">
                <a:latin typeface="+mn-lt"/>
                <a:cs typeface="+mn-cs"/>
              </a:rPr>
              <a:t>медиапрезентации</a:t>
            </a:r>
            <a:r>
              <a:rPr lang="ru-RU" sz="2000" dirty="0" smtClean="0">
                <a:latin typeface="+mn-lt"/>
                <a:cs typeface="+mn-cs"/>
              </a:rPr>
              <a:t>.</a:t>
            </a:r>
            <a:endParaRPr lang="ru-RU" sz="2000" dirty="0">
              <a:latin typeface="+mn-lt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49974" y="273980"/>
            <a:ext cx="4745593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altLang="ru-RU" sz="4400" b="1" dirty="0">
                <a:ln w="11430"/>
                <a:solidFill>
                  <a:schemeClr val="tx2">
                    <a:lumMod val="60000"/>
                    <a:lumOff val="40000"/>
                  </a:schemeClr>
                </a:solidFill>
              </a:rPr>
              <a:t>Задачи проекта:</a:t>
            </a:r>
            <a:endParaRPr lang="ru-RU" sz="4400" b="1" dirty="0">
              <a:ln w="11430"/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84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5076" y="929863"/>
            <a:ext cx="8324850" cy="5778500"/>
          </a:xfrm>
        </p:spPr>
        <p:txBody>
          <a:bodyPr/>
          <a:lstStyle/>
          <a:p>
            <a:pPr lvl="0" algn="just" eaLnBrk="1" hangingPunct="1">
              <a:buClr>
                <a:srgbClr val="0070C0"/>
              </a:buClr>
              <a:buFont typeface="Wingdings" pitchFamily="2" charset="2"/>
              <a:buChar char=""/>
            </a:pPr>
            <a:r>
              <a:rPr lang="ru-RU" altLang="ru-RU" sz="2400" kern="1200" dirty="0" smtClean="0"/>
              <a:t>Преподаватели </a:t>
            </a:r>
            <a:r>
              <a:rPr lang="ru-RU" altLang="ru-RU" sz="2400" kern="1200" dirty="0"/>
              <a:t>художественной школы и художественных отделений школ искусств </a:t>
            </a:r>
            <a:r>
              <a:rPr lang="ru-RU" altLang="ru-RU" sz="2400" kern="1200" dirty="0" smtClean="0"/>
              <a:t>региона;</a:t>
            </a:r>
          </a:p>
          <a:p>
            <a:pPr lvl="0" algn="just" eaLnBrk="1" hangingPunct="1">
              <a:buClr>
                <a:srgbClr val="0070C0"/>
              </a:buClr>
              <a:buFont typeface="Wingdings" pitchFamily="2" charset="2"/>
              <a:buChar char=""/>
            </a:pPr>
            <a:r>
              <a:rPr lang="ru-RU" altLang="ru-RU" sz="2400" kern="1200" dirty="0" smtClean="0"/>
              <a:t>Учителя </a:t>
            </a:r>
            <a:r>
              <a:rPr lang="ru-RU" altLang="ru-RU" sz="2400" kern="1200" dirty="0"/>
              <a:t>ИЗО образовательных </a:t>
            </a:r>
            <a:r>
              <a:rPr lang="ru-RU" altLang="ru-RU" sz="2400" kern="1200" dirty="0" smtClean="0"/>
              <a:t>школ;</a:t>
            </a:r>
          </a:p>
          <a:p>
            <a:pPr lvl="0" algn="just" eaLnBrk="1" hangingPunct="1">
              <a:buClr>
                <a:srgbClr val="0070C0"/>
              </a:buClr>
              <a:buFont typeface="Wingdings" pitchFamily="2" charset="2"/>
              <a:buChar char=""/>
            </a:pPr>
            <a:r>
              <a:rPr lang="ru-RU" altLang="ru-RU" sz="2400" kern="1200" dirty="0" smtClean="0"/>
              <a:t>Студенты </a:t>
            </a:r>
            <a:r>
              <a:rPr lang="ru-RU" altLang="ru-RU" sz="2400" kern="1200" dirty="0"/>
              <a:t>отделения ДПИ Норильского колледжа искусств, планирующие работу в качестве </a:t>
            </a:r>
            <a:r>
              <a:rPr lang="ru-RU" altLang="ru-RU" sz="2400" kern="1200" dirty="0" smtClean="0"/>
              <a:t>преподавателя</a:t>
            </a:r>
            <a:r>
              <a:rPr lang="ru-RU" altLang="ru-RU" sz="2400" kern="1200" dirty="0"/>
              <a:t>;</a:t>
            </a:r>
            <a:endParaRPr lang="ru-RU" altLang="ru-RU" sz="2400" kern="1200" dirty="0" smtClean="0"/>
          </a:p>
          <a:p>
            <a:pPr lvl="0" algn="just" eaLnBrk="1" hangingPunct="1">
              <a:buClr>
                <a:srgbClr val="0070C0"/>
              </a:buClr>
              <a:buFont typeface="Wingdings" pitchFamily="2" charset="2"/>
              <a:buChar char=""/>
            </a:pPr>
            <a:r>
              <a:rPr lang="ru-RU" altLang="ru-RU" sz="2400" kern="1200" dirty="0"/>
              <a:t> </a:t>
            </a:r>
            <a:r>
              <a:rPr lang="ru-RU" altLang="ru-RU" sz="2400" kern="1200" dirty="0" smtClean="0"/>
              <a:t>Творческие  и активные горожане.</a:t>
            </a:r>
            <a:endParaRPr lang="ru-RU" altLang="ru-RU" sz="2400" kern="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21678" y="287868"/>
            <a:ext cx="6769738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altLang="ru-RU" sz="3600" b="1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</a:rPr>
              <a:t>Целевая аудитория </a:t>
            </a:r>
            <a:r>
              <a:rPr lang="ru-RU" altLang="ru-RU" sz="3600" b="1" dirty="0">
                <a:ln w="11430"/>
                <a:solidFill>
                  <a:schemeClr val="tx2">
                    <a:lumMod val="60000"/>
                    <a:lumOff val="40000"/>
                  </a:schemeClr>
                </a:solidFill>
              </a:rPr>
              <a:t>проекта:</a:t>
            </a:r>
            <a:endParaRPr lang="ru-RU" sz="3600" b="1" dirty="0">
              <a:ln w="11430"/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 descr="C:\Users\Наталия\Desktop\Documents\Семинары\красноярск семинар\20180330_1305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349" y="3851031"/>
            <a:ext cx="3912978" cy="2396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Наталия\Desktop\Documents\Семинары\красноярск семинар\IMG_14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819" y="3849677"/>
            <a:ext cx="3196799" cy="239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89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5076" y="929863"/>
            <a:ext cx="8324850" cy="5778500"/>
          </a:xfrm>
        </p:spPr>
        <p:txBody>
          <a:bodyPr/>
          <a:lstStyle/>
          <a:p>
            <a:pPr lvl="0" algn="just" eaLnBrk="1" hangingPunct="1">
              <a:buClr>
                <a:srgbClr val="0070C0"/>
              </a:buClr>
              <a:buFont typeface="Wingdings" pitchFamily="2" charset="2"/>
              <a:buChar char=""/>
            </a:pPr>
            <a:r>
              <a:rPr lang="ru-RU" altLang="ru-RU" sz="2000" kern="1200" dirty="0"/>
              <a:t>Повышение профессиональных </a:t>
            </a:r>
            <a:r>
              <a:rPr lang="ru-RU" altLang="ru-RU" sz="2000" kern="1200" dirty="0" smtClean="0"/>
              <a:t>компетенций </a:t>
            </a:r>
            <a:r>
              <a:rPr lang="ru-RU" altLang="ru-RU" sz="2000" kern="1200" dirty="0"/>
              <a:t>преподавателей</a:t>
            </a:r>
            <a:r>
              <a:rPr lang="ru-RU" altLang="ru-RU" sz="2000" kern="1200" dirty="0" smtClean="0"/>
              <a:t>.</a:t>
            </a:r>
          </a:p>
          <a:p>
            <a:pPr lvl="0" algn="just" eaLnBrk="1" hangingPunct="1">
              <a:buClr>
                <a:srgbClr val="0070C0"/>
              </a:buClr>
              <a:buFont typeface="Wingdings" pitchFamily="2" charset="2"/>
              <a:buChar char=""/>
            </a:pPr>
            <a:r>
              <a:rPr lang="ru-RU" sz="2000" dirty="0">
                <a:ea typeface="Calibri"/>
              </a:rPr>
              <a:t>Создание новых инновационных образовательных практик по изобразительному искусству</a:t>
            </a:r>
            <a:r>
              <a:rPr lang="ru-RU" sz="2000" dirty="0" smtClean="0">
                <a:ea typeface="Calibri"/>
              </a:rPr>
              <a:t>.</a:t>
            </a:r>
          </a:p>
          <a:p>
            <a:pPr lvl="0" algn="just" eaLnBrk="1" hangingPunct="1">
              <a:buClr>
                <a:srgbClr val="0070C0"/>
              </a:buClr>
              <a:buFont typeface="Wingdings" pitchFamily="2" charset="2"/>
              <a:buChar char=""/>
            </a:pPr>
            <a:r>
              <a:rPr lang="ru-RU" sz="2000" dirty="0">
                <a:ea typeface="Times New Roman"/>
              </a:rPr>
              <a:t>Возможность установления новых партнерских отношений социальных контактов</a:t>
            </a:r>
            <a:r>
              <a:rPr lang="ru-RU" sz="2000" dirty="0" smtClean="0">
                <a:ea typeface="Times New Roman"/>
              </a:rPr>
              <a:t>.</a:t>
            </a:r>
          </a:p>
          <a:p>
            <a:pPr lvl="0" algn="just" eaLnBrk="1" hangingPunct="1">
              <a:buClr>
                <a:srgbClr val="0070C0"/>
              </a:buClr>
              <a:buFont typeface="Wingdings" pitchFamily="2" charset="2"/>
              <a:buChar char=""/>
            </a:pPr>
            <a:r>
              <a:rPr lang="ru-RU" sz="2000" dirty="0">
                <a:ea typeface="Times New Roman"/>
              </a:rPr>
              <a:t>Возможность позитивной самоидентификации, осознание важности роли культуры в жизни социума</a:t>
            </a:r>
            <a:r>
              <a:rPr lang="ru-RU" sz="2000" dirty="0" smtClean="0">
                <a:ea typeface="Times New Roman"/>
              </a:rPr>
              <a:t>.</a:t>
            </a:r>
          </a:p>
          <a:p>
            <a:pPr lvl="0" algn="just" eaLnBrk="1" hangingPunct="1">
              <a:buClr>
                <a:srgbClr val="0070C0"/>
              </a:buClr>
              <a:buFont typeface="Wingdings" pitchFamily="2" charset="2"/>
              <a:buChar char=""/>
            </a:pPr>
            <a:r>
              <a:rPr lang="ru-RU" sz="2000" dirty="0">
                <a:ea typeface="Times New Roman"/>
              </a:rPr>
              <a:t>Возможность социальной коммуникации по интересам, влияющей на саморазвитие</a:t>
            </a:r>
            <a:r>
              <a:rPr lang="ru-RU" sz="2000" dirty="0" smtClean="0">
                <a:ea typeface="Times New Roman"/>
              </a:rPr>
              <a:t>.</a:t>
            </a:r>
          </a:p>
          <a:p>
            <a:pPr lvl="0" algn="just" eaLnBrk="1" hangingPunct="1">
              <a:buClr>
                <a:srgbClr val="0070C0"/>
              </a:buClr>
              <a:buFont typeface="Wingdings" pitchFamily="2" charset="2"/>
              <a:buChar char=""/>
            </a:pPr>
            <a:r>
              <a:rPr lang="ru-RU" sz="2000" dirty="0">
                <a:ea typeface="Times New Roman"/>
              </a:rPr>
              <a:t>Удовлетворение своих коммуникационных потребностей в вопросах взаимодействия с целевой аудиторией</a:t>
            </a:r>
            <a:r>
              <a:rPr lang="ru-RU" sz="2000" dirty="0" smtClean="0">
                <a:ea typeface="Times New Roman"/>
              </a:rPr>
              <a:t>.</a:t>
            </a:r>
          </a:p>
          <a:p>
            <a:pPr lvl="0" algn="just" eaLnBrk="1" hangingPunct="1">
              <a:buClr>
                <a:srgbClr val="0070C0"/>
              </a:buClr>
              <a:buFont typeface="Wingdings" pitchFamily="2" charset="2"/>
              <a:buChar char=""/>
            </a:pPr>
            <a:r>
              <a:rPr lang="ru-RU" sz="2000" dirty="0">
                <a:ea typeface="Times New Roman"/>
              </a:rPr>
              <a:t>Опыт взаимодействия с другими коллективами</a:t>
            </a:r>
            <a:r>
              <a:rPr lang="ru-RU" sz="2000" dirty="0" smtClean="0">
                <a:ea typeface="Times New Roman"/>
              </a:rPr>
              <a:t>.</a:t>
            </a:r>
          </a:p>
          <a:p>
            <a:pPr lvl="0" algn="just" eaLnBrk="1" hangingPunct="1">
              <a:buClr>
                <a:srgbClr val="0070C0"/>
              </a:buClr>
              <a:buFont typeface="Wingdings" pitchFamily="2" charset="2"/>
              <a:buChar char=""/>
            </a:pPr>
            <a:r>
              <a:rPr lang="ru-RU" sz="2000" dirty="0">
                <a:ea typeface="Times New Roman"/>
              </a:rPr>
              <a:t>Опыт социального взаимодействия в творческо-педагогической </a:t>
            </a:r>
            <a:r>
              <a:rPr lang="ru-RU" sz="2000" dirty="0" smtClean="0">
                <a:ea typeface="Times New Roman"/>
              </a:rPr>
              <a:t>среде.</a:t>
            </a:r>
          </a:p>
          <a:p>
            <a:pPr lvl="0" algn="just" eaLnBrk="1" hangingPunct="1">
              <a:buClr>
                <a:srgbClr val="0070C0"/>
              </a:buClr>
              <a:buFont typeface="Wingdings" pitchFamily="2" charset="2"/>
              <a:buChar char=""/>
            </a:pPr>
            <a:r>
              <a:rPr lang="ru-RU" sz="2000" dirty="0">
                <a:ea typeface="Calibri"/>
              </a:rPr>
              <a:t>Тиражирование </a:t>
            </a:r>
            <a:r>
              <a:rPr lang="ru-RU" sz="2000" dirty="0" smtClean="0">
                <a:ea typeface="Calibri"/>
              </a:rPr>
              <a:t>проекта.</a:t>
            </a:r>
            <a:endParaRPr lang="ru-RU" sz="2000" dirty="0" smtClean="0">
              <a:ea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98329" y="287868"/>
            <a:ext cx="7816435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altLang="ru-RU" sz="3600" b="1" dirty="0">
                <a:ln w="11430"/>
                <a:solidFill>
                  <a:schemeClr val="tx2">
                    <a:lumMod val="60000"/>
                    <a:lumOff val="40000"/>
                  </a:schemeClr>
                </a:solidFill>
              </a:rPr>
              <a:t>Ожидаемые результаты проекта:</a:t>
            </a:r>
            <a:endParaRPr lang="ru-RU" sz="3600" b="1" dirty="0">
              <a:ln w="11430"/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rt-school\Pictures\2021\10.06_презентация АРТ подготовка\WhatsApp Image 2021-10-06 at 16.09.28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241" y="3601497"/>
            <a:ext cx="4266666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rt-school\Pictures\2021\10.06_презентация АРТ подготовка\WhatsApp Image 2021-10-06 at 16.09.25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139" y="683752"/>
            <a:ext cx="3738339" cy="2803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rt-school\Pictures\2021\10.06_презентация АРТ подготовка\WhatsApp Image 2021-10-06 at 16.09.26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87" y="3601497"/>
            <a:ext cx="384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rt-school\Pictures\эмблема\ОЛЕНЕНОК\План работы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773" y="389723"/>
            <a:ext cx="2375134" cy="291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54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6847" y="292222"/>
            <a:ext cx="9026768" cy="1545370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sz="2800" dirty="0">
                <a:solidFill>
                  <a:srgbClr val="FF0000"/>
                </a:solidFill>
              </a:rPr>
              <a:t> </a:t>
            </a:r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Онлайн-университет </a:t>
            </a:r>
            <a:r>
              <a:rPr lang="en-US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Skillbox</a:t>
            </a:r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Times New Roman"/>
              </a:rPr>
              <a:t>«</a:t>
            </a: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Times New Roman"/>
              </a:rPr>
              <a:t>Графический дизайнер с нуля до PRO» </a:t>
            </a:r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Times New Roman"/>
              </a:rPr>
              <a:t/>
            </a:r>
            <a:b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Times New Roman"/>
              </a:rPr>
            </a:br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Times New Roman"/>
              </a:rPr>
              <a:t>Запланировано модулей 37</a:t>
            </a: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Times New Roman"/>
              </a:rPr>
              <a:t>.</a:t>
            </a:r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Матси</a:t>
            </a:r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Юлия Валерьевна с октября 2921года по март 2022года</a:t>
            </a:r>
            <a:endParaRPr lang="ru-R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433" y="3219144"/>
            <a:ext cx="288607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658" y="1907933"/>
            <a:ext cx="4336337" cy="289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180" y="5188788"/>
            <a:ext cx="4969810" cy="1250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415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Курсы повышения квалификации </a:t>
            </a:r>
            <a:b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«Академия керамики» </a:t>
            </a:r>
            <a:r>
              <a:rPr lang="ru-RU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г.Санкт</a:t>
            </a: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-Петербург</a:t>
            </a:r>
            <a:b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преподаватель </a:t>
            </a:r>
            <a:r>
              <a:rPr lang="ru-RU" sz="1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Карпович</a:t>
            </a:r>
            <a:r>
              <a:rPr lang="ru-RU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Любовь Ивановна 2.01-14.01.2022г.</a:t>
            </a:r>
            <a:endParaRPr lang="ru-RU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Наталия\Desktop\DCIM\108APPLE\DDCG94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38" y="1670538"/>
            <a:ext cx="3619664" cy="271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Наталия\Desktop\DCIM\108APPLE\CPST65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262" y="4592840"/>
            <a:ext cx="2557681" cy="191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Наталия\Desktop\DCIM\108APPLE\NZCH10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69" y="4748062"/>
            <a:ext cx="2348491" cy="176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Наталия\Desktop\DCIM\108APPLE\KRGW02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617" y="1503568"/>
            <a:ext cx="2127575" cy="271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Наталия\Desktop\DCIM\108APPLE\MRTH08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39573" y="4817333"/>
            <a:ext cx="2163768" cy="162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43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</p:sld>
</file>

<file path=ppt/theme/theme1.xml><?xml version="1.0" encoding="utf-8"?>
<a:theme xmlns:a="http://schemas.openxmlformats.org/drawingml/2006/main" name="Diseño predeterminado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iseño predeterminado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 (200)</Template>
  <TotalTime>2452</TotalTime>
  <Words>454</Words>
  <Application>Microsoft Office PowerPoint</Application>
  <PresentationFormat>Лист A4 (210x297 мм)</PresentationFormat>
  <Paragraphs>50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Diseño predeterminado</vt:lpstr>
      <vt:lpstr>1_Diseño predeterminado</vt:lpstr>
      <vt:lpstr>Долгосрочный социальный проект программы «Основной ресурс»   Специализированный  фонд  управления  целевыми  капиталами  приоритетных социальных направлений «Наш Норильск»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 Онлайн-университет Skillbox «Графический дизайнер с нуля до PRO»  Запланировано модулей 37.  Матси Юлия Валерьевна с октября 2921года по март 2022года</vt:lpstr>
      <vt:lpstr>Курсы повышения квалификации  «Академия керамики» г.Санкт-Петербург преподаватель Карпович Любовь Ивановна 2.01-14.01.2022г.</vt:lpstr>
      <vt:lpstr>Курсы повышения квалификации «Академия керамики» г.Санкт-Петербург Карпович Любовь Ивановна</vt:lpstr>
      <vt:lpstr>Курсы повышения квалификации для преподавателей региона . «Сибирский государственный институи искусств имени Дмитрия Хворостовского» Преподаватель Мигас А.Я.</vt:lpstr>
      <vt:lpstr>Мастер-класс  Ю.В.Матси для студентов 3 курса Норильского колледжа искусств</vt:lpstr>
      <vt:lpstr>Мастер классы Ю. В.Матси для преподавателей  «Норильской детской художественной школы имени Н.П.Лоя».</vt:lpstr>
      <vt:lpstr>Выставка по итогам первого года работы по проекту</vt:lpstr>
      <vt:lpstr>Пленэр на ос. Валаам</vt:lpstr>
      <vt:lpstr>Фонд «Новые имена» г.Суздаль</vt:lpstr>
      <vt:lpstr>Выставка по итогам летнего обучения</vt:lpstr>
      <vt:lpstr>Курсы повышения квалификации по направлению  «Рисунок»  «Сибирский государственный институи искусств имени Дмитрия Хворостовского» Преподаватель В.И.Рогачев </vt:lpstr>
      <vt:lpstr>Курсы повышения квалификации по направлению  «Живопись»  «Сибирский государственный институи искусств имени Дмитрия Хворостовского» Преподаватель В.И.Рогачев </vt:lpstr>
      <vt:lpstr>Мастер- классы  «Цветная линогравюра» преп. Е. Калабухова г.Калинград</vt:lpstr>
      <vt:lpstr>Курсы повышения квалификации по ДПИ</vt:lpstr>
      <vt:lpstr>Курсы повышения квалификации для учителей ИЗО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по научно-методической роботе 2015 – 2016</dc:title>
  <dc:creator>Windows User</dc:creator>
  <cp:lastModifiedBy>Наталия</cp:lastModifiedBy>
  <cp:revision>185</cp:revision>
  <cp:lastPrinted>2021-09-15T02:37:27Z</cp:lastPrinted>
  <dcterms:created xsi:type="dcterms:W3CDTF">2016-05-24T09:18:15Z</dcterms:created>
  <dcterms:modified xsi:type="dcterms:W3CDTF">2023-11-27T09:38:35Z</dcterms:modified>
</cp:coreProperties>
</file>