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78" r:id="rId2"/>
    <p:sldId id="277" r:id="rId3"/>
    <p:sldId id="279" r:id="rId4"/>
    <p:sldId id="281" r:id="rId5"/>
    <p:sldId id="282" r:id="rId6"/>
    <p:sldId id="256" r:id="rId7"/>
    <p:sldId id="257" r:id="rId8"/>
    <p:sldId id="269" r:id="rId9"/>
    <p:sldId id="261" r:id="rId10"/>
    <p:sldId id="317" r:id="rId11"/>
    <p:sldId id="316" r:id="rId12"/>
    <p:sldId id="320" r:id="rId13"/>
    <p:sldId id="321" r:id="rId14"/>
    <p:sldId id="259" r:id="rId15"/>
    <p:sldId id="262" r:id="rId16"/>
    <p:sldId id="263" r:id="rId17"/>
    <p:sldId id="318" r:id="rId18"/>
    <p:sldId id="260" r:id="rId19"/>
    <p:sldId id="319" r:id="rId20"/>
    <p:sldId id="265" r:id="rId21"/>
    <p:sldId id="271" r:id="rId22"/>
    <p:sldId id="273" r:id="rId23"/>
    <p:sldId id="274" r:id="rId24"/>
    <p:sldId id="275" r:id="rId25"/>
    <p:sldId id="268" r:id="rId26"/>
    <p:sldId id="303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22" r:id="rId36"/>
    <p:sldId id="323" r:id="rId37"/>
    <p:sldId id="291" r:id="rId38"/>
    <p:sldId id="324" r:id="rId39"/>
    <p:sldId id="325" r:id="rId40"/>
    <p:sldId id="326" r:id="rId41"/>
    <p:sldId id="292" r:id="rId42"/>
    <p:sldId id="327" r:id="rId43"/>
    <p:sldId id="328" r:id="rId44"/>
    <p:sldId id="329" r:id="rId45"/>
    <p:sldId id="330" r:id="rId46"/>
    <p:sldId id="331" r:id="rId47"/>
    <p:sldId id="293" r:id="rId48"/>
    <p:sldId id="294" r:id="rId49"/>
    <p:sldId id="295" r:id="rId50"/>
    <p:sldId id="296" r:id="rId51"/>
    <p:sldId id="297" r:id="rId52"/>
    <p:sldId id="333" r:id="rId53"/>
    <p:sldId id="334" r:id="rId54"/>
    <p:sldId id="335" r:id="rId55"/>
    <p:sldId id="336" r:id="rId56"/>
    <p:sldId id="332" r:id="rId5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9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6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F4FF26-A039-4DE3-A2A4-F592207E43D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1573E-0214-40C3-8884-CFF2BA2E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69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F4FF26-A039-4DE3-A2A4-F592207E43D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1573E-0214-40C3-8884-CFF2BA2E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F4FF26-A039-4DE3-A2A4-F592207E43D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1573E-0214-40C3-8884-CFF2BA2E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7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F4FF26-A039-4DE3-A2A4-F592207E43D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1573E-0214-40C3-8884-CFF2BA2E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5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F4FF26-A039-4DE3-A2A4-F592207E43D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1573E-0214-40C3-8884-CFF2BA2E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8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F4FF26-A039-4DE3-A2A4-F592207E43D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1573E-0214-40C3-8884-CFF2BA2E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7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F4FF26-A039-4DE3-A2A4-F592207E43D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1573E-0214-40C3-8884-CFF2BA2E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03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F4FF26-A039-4DE3-A2A4-F592207E43D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1573E-0214-40C3-8884-CFF2BA2E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91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F4FF26-A039-4DE3-A2A4-F592207E43D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1573E-0214-40C3-8884-CFF2BA2E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F4FF26-A039-4DE3-A2A4-F592207E43D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1573E-0214-40C3-8884-CFF2BA2E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7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F4FF26-A039-4DE3-A2A4-F592207E43D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1573E-0214-40C3-8884-CFF2BA2E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8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7F4FF26-A039-4DE3-A2A4-F592207E43D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D1573E-0214-40C3-8884-CFF2BA2E33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Relationship Id="rId9" Type="http://schemas.openxmlformats.org/officeDocument/2006/relationships/image" Target="../media/image100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10" Type="http://schemas.openxmlformats.org/officeDocument/2006/relationships/image" Target="../media/image109.jpeg"/><Relationship Id="rId4" Type="http://schemas.openxmlformats.org/officeDocument/2006/relationships/image" Target="../media/image103.jpeg"/><Relationship Id="rId9" Type="http://schemas.openxmlformats.org/officeDocument/2006/relationships/image" Target="../media/image108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11.jpeg"/><Relationship Id="rId7" Type="http://schemas.openxmlformats.org/officeDocument/2006/relationships/image" Target="../media/image115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10" Type="http://schemas.openxmlformats.org/officeDocument/2006/relationships/image" Target="../media/image118.jpeg"/><Relationship Id="rId4" Type="http://schemas.openxmlformats.org/officeDocument/2006/relationships/image" Target="../media/image112.jpeg"/><Relationship Id="rId9" Type="http://schemas.openxmlformats.org/officeDocument/2006/relationships/image" Target="../media/image117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3" Type="http://schemas.openxmlformats.org/officeDocument/2006/relationships/image" Target="../media/image120.jpeg"/><Relationship Id="rId7" Type="http://schemas.openxmlformats.org/officeDocument/2006/relationships/image" Target="../media/image124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10" Type="http://schemas.openxmlformats.org/officeDocument/2006/relationships/image" Target="../media/image127.jpeg"/><Relationship Id="rId4" Type="http://schemas.openxmlformats.org/officeDocument/2006/relationships/image" Target="../media/image121.jpeg"/><Relationship Id="rId9" Type="http://schemas.openxmlformats.org/officeDocument/2006/relationships/image" Target="../media/image126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eg"/><Relationship Id="rId3" Type="http://schemas.openxmlformats.org/officeDocument/2006/relationships/image" Target="../media/image129.jpeg"/><Relationship Id="rId7" Type="http://schemas.openxmlformats.org/officeDocument/2006/relationships/image" Target="../media/image133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jpeg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Relationship Id="rId9" Type="http://schemas.openxmlformats.org/officeDocument/2006/relationships/image" Target="../media/image13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1554480"/>
            <a:ext cx="9540240" cy="4855464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+mn-lt"/>
              </a:rPr>
              <a:t>Публичный отчёт</a:t>
            </a:r>
            <a:br>
              <a:rPr lang="ru-RU" sz="7200" dirty="0" smtClean="0">
                <a:solidFill>
                  <a:srgbClr val="C00000"/>
                </a:solidFill>
                <a:latin typeface="+mn-lt"/>
              </a:rPr>
            </a:br>
            <a:r>
              <a:rPr lang="ru-RU" sz="7200" dirty="0" smtClean="0">
                <a:solidFill>
                  <a:srgbClr val="C00000"/>
                </a:solidFill>
                <a:latin typeface="+mn-lt"/>
              </a:rPr>
              <a:t>за 2015–2016 </a:t>
            </a:r>
            <a:r>
              <a:rPr lang="ru-RU" sz="7200" dirty="0" err="1" smtClean="0">
                <a:solidFill>
                  <a:srgbClr val="C00000"/>
                </a:solidFill>
                <a:latin typeface="+mn-lt"/>
              </a:rPr>
              <a:t>уч.г.г</a:t>
            </a:r>
            <a:r>
              <a:rPr lang="ru-RU" sz="7200" dirty="0" smtClean="0">
                <a:solidFill>
                  <a:srgbClr val="C00000"/>
                </a:solidFill>
                <a:latin typeface="+mn-lt"/>
              </a:rPr>
              <a:t>.</a:t>
            </a:r>
            <a:endParaRPr lang="ru-RU" sz="7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 descr="C:\Users\Art-school\Desktop\логотип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9256" y="0"/>
            <a:ext cx="1996821" cy="217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4475" y="487601"/>
            <a:ext cx="8801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МУНИЦИПАЛЬНОЕ БЮДЖЕТНОЕ УЧРЕЖДЕНИЕ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ДОПОЛНИТЕЛЬНОГО ОБРАЗОВАНИЯ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«НОРИЛЬСКАЯ ДЕТСКАЯ ХУДОЖЕСТВЕННАЯ ШКОЛА»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t-school\Pictures\03.10_Логотип\20160310_1108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504976" y="1252463"/>
            <a:ext cx="3717607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rt-school\Pictures\03.10_Логотип\20160310_1107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524" y="293659"/>
            <a:ext cx="2118477" cy="3766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rt-school\Pictures\03.10_Логотип\20160310_11074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9169" y="586342"/>
            <a:ext cx="1776984" cy="3159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rt-school\Pictures\03.10_Логотип\20160310_11074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9786" y="472059"/>
            <a:ext cx="2246595" cy="399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rt-school\Pictures\03.10_Логотип\20160310_11075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925" y="4730037"/>
            <a:ext cx="146112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rt-school\Pictures\03.10_Логотип\20160310_11092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560" y="4823154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rt-school\Pictures\03.10_Логотип\20160310_11081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891779" y="4730037"/>
            <a:ext cx="1840361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rt-school\Desktop\логотип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4242" y="4635387"/>
            <a:ext cx="1996821" cy="217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11604" y="3755958"/>
            <a:ext cx="9354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«Логотип школы»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5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t-school\Pictures\04.22_Библионочь\20160422_2053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2438400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rt-school\Pictures\04.22_Библионочь\20160422_2053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9225" y="4681200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rt-school\Pictures\04.22_Библионочь\20160422_20395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3400" y="333375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rt-school\Pictures\04.22_Библионочь\20160422_20395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2275" y="4638675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rt-school\Pictures\04.22_Библионочь\20160422_20401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200" y="2438400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rt-school\Pictures\04.22_Библионочь\20160422_20402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5200" y="371475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0041" y="986135"/>
            <a:ext cx="4526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Библионочь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80" name="Picture 8" descr="C:\Users\Art-school\Documents\ОЛЕНЕНОК\Общеразвивающая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376" y="4259642"/>
            <a:ext cx="1853720" cy="25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6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t-school\Pictures\05.05_9 мая_Музей\20160505_1619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1706" y="875685"/>
            <a:ext cx="3350228" cy="1884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rt-school\Pictures\05.05_9 мая_Музей\Screenshot_2016-05-08-06-45-53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1862" y="321174"/>
            <a:ext cx="3040614" cy="2993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rt-school\Pictures\05.06_у ветеранов\IMGP105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67676" y="3488322"/>
            <a:ext cx="3709036" cy="3184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rt-school\Pictures\05.06_у ветеранов\IMGP104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6298" y="4232849"/>
            <a:ext cx="3372356" cy="2529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rt-school\Pictures\05.06_у ветеранов\IMGP1050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6875" y="253277"/>
            <a:ext cx="2362200" cy="312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31471" y="3281692"/>
            <a:ext cx="4944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Победы</a:t>
            </a:r>
          </a:p>
        </p:txBody>
      </p:sp>
    </p:spTree>
    <p:extLst>
      <p:ext uri="{BB962C8B-B14F-4D97-AF65-F5344CB8AC3E}">
        <p14:creationId xmlns:p14="http://schemas.microsoft.com/office/powerpoint/2010/main" val="108819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t-school\Pictures\05.22_Культурная майовка\20160522_1407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651000" y="909925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rt-school\Pictures\05.22_Культурная майовка\20160522_1319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489450" y="909925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rt-school\Pictures\05.22_Культурная майовка\20160522_13192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275000" y="4314725"/>
            <a:ext cx="27904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rt-school\Pictures\05.22_Культурная майовка\20160522_13193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318375" y="4109925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rt-school\Pictures\05.22_Культурная майовка\20160522_13205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5150" y="4109925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rt-school\Pictures\05.22_Культурная майовка\20160522_14073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290050" y="1104500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97893" y="3142835"/>
            <a:ext cx="7354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Культурная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майовка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52" name="Picture 8" descr="C:\Users\Art-school\Documents\ОЛЕНЕНОК\Живопись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451" y="312737"/>
            <a:ext cx="2499924" cy="29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4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650" y="123825"/>
            <a:ext cx="10191750" cy="987441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Реализация социокультурны проектов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/>
              <a:t>Участие в конкурсах на получение грантов субсидий в 2015г- 2016г.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356312"/>
              </p:ext>
            </p:extLst>
          </p:nvPr>
        </p:nvGraphicFramePr>
        <p:xfrm>
          <a:off x="1781175" y="1181099"/>
          <a:ext cx="10248900" cy="5425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1540"/>
                <a:gridCol w="2498830"/>
                <a:gridCol w="1468530"/>
              </a:tblGrid>
              <a:tr h="9423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Наименование конкурса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Наименование проекта 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Сумма полученного гранта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79183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Субсидия бюджетам муниципальных образований Красноярского края на реализацию социокультурных проектов муниципальными  учреждениями культуры,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dirty="0" smtClean="0">
                          <a:latin typeface="+mn-lt"/>
                        </a:rPr>
                        <a:t>2015</a:t>
                      </a:r>
                      <a:r>
                        <a:rPr lang="ru-RU" sz="1400" dirty="0" smtClean="0">
                          <a:latin typeface="+mn-lt"/>
                        </a:rPr>
                        <a:t>г.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Социокультурный проект «Шаг за </a:t>
                      </a:r>
                      <a:r>
                        <a:rPr lang="ru-RU" sz="1400" dirty="0" err="1" smtClean="0"/>
                        <a:t>щагом</a:t>
                      </a:r>
                      <a:r>
                        <a:rPr lang="ru-RU" sz="1400" dirty="0" smtClean="0"/>
                        <a:t>»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50 000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780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Конкурс социальных проектов «Мир Новых возможностей» ПАО ГМК «Норильский Никель», </a:t>
                      </a:r>
                      <a:r>
                        <a:rPr lang="ru-RU" sz="1400" dirty="0" smtClean="0">
                          <a:latin typeface="+mn-lt"/>
                        </a:rPr>
                        <a:t>2015г.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«АРТ и К»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770 000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847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Конкурс социальных проектов «Мир Новых возможностей» ПАО ГМК «Норильский Никель»,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Narkisim" panose="020E0502050101010101" pitchFamily="34" charset="-79"/>
                        </a:rPr>
                        <a:t>2015г.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Narkisim" panose="020E05020501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«Шаг за шагом»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281 000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1007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Субсидия бюджетам муниципальных образований Красноярского края на реализацию социокультурных проектов муниципальными  учреждениями культуры, 2015г.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Арт-дизайн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участие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7285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Субсидия бюджетам муниципальных образований Красноярского края на реализацию социокультурных проектов муниципальными  учреждениями культуры, </a:t>
                      </a:r>
                      <a:r>
                        <a:rPr lang="ru-RU" sz="1400" dirty="0" smtClean="0">
                          <a:latin typeface="+mn-lt"/>
                        </a:rPr>
                        <a:t>2016г.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Творческая</a:t>
                      </a:r>
                      <a:r>
                        <a:rPr lang="ru-RU" sz="1400" baseline="0" dirty="0" smtClean="0"/>
                        <a:t> мастерская «Волшебная кисточка»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участие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32502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+mn-lt"/>
                        </a:rPr>
                        <a:t>Городской конкурс молодежных проектов.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«Арт- парад»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заявка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4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599" y="190499"/>
            <a:ext cx="10149879" cy="10572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Производственная  и педагогическая практика студентов норильского колледжа искусств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499" y="1142999"/>
            <a:ext cx="10187980" cy="4345663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Направление «Резьба по кости»</a:t>
            </a:r>
          </a:p>
          <a:p>
            <a:pPr marL="0" indent="0">
              <a:buNone/>
            </a:pPr>
            <a:r>
              <a:rPr lang="ru-RU" sz="2400" dirty="0"/>
              <a:t>Руководитель практики : </a:t>
            </a:r>
            <a:r>
              <a:rPr lang="ru-RU" sz="2400" dirty="0" err="1"/>
              <a:t>Бизяева</a:t>
            </a:r>
            <a:r>
              <a:rPr lang="ru-RU" sz="2400" dirty="0"/>
              <a:t> </a:t>
            </a:r>
            <a:r>
              <a:rPr lang="ru-RU" sz="2400" dirty="0" smtClean="0"/>
              <a:t>Н. А. - 5 </a:t>
            </a:r>
            <a:r>
              <a:rPr lang="ru-RU" sz="2400" dirty="0"/>
              <a:t>студентов </a:t>
            </a:r>
            <a:r>
              <a:rPr lang="ru-RU" sz="2400" dirty="0" smtClean="0"/>
              <a:t>(20 уроков)</a:t>
            </a:r>
            <a:endParaRPr lang="ru-RU" sz="2400" dirty="0"/>
          </a:p>
          <a:p>
            <a:r>
              <a:rPr lang="ru-RU" sz="2400" dirty="0">
                <a:solidFill>
                  <a:srgbClr val="0070C0"/>
                </a:solidFill>
              </a:rPr>
              <a:t>Направление </a:t>
            </a:r>
            <a:r>
              <a:rPr lang="ru-RU" sz="2400" dirty="0" smtClean="0">
                <a:solidFill>
                  <a:srgbClr val="0070C0"/>
                </a:solidFill>
              </a:rPr>
              <a:t>«Вышивка </a:t>
            </a:r>
            <a:r>
              <a:rPr lang="ru-RU" sz="2400" dirty="0">
                <a:solidFill>
                  <a:srgbClr val="0070C0"/>
                </a:solidFill>
              </a:rPr>
              <a:t>бисером»</a:t>
            </a:r>
          </a:p>
          <a:p>
            <a:pPr marL="0" indent="0">
              <a:buNone/>
            </a:pPr>
            <a:r>
              <a:rPr lang="ru-RU" sz="2400" dirty="0"/>
              <a:t>Руководитель практики: </a:t>
            </a:r>
            <a:r>
              <a:rPr lang="ru-RU" sz="2400" dirty="0" err="1"/>
              <a:t>Чакина</a:t>
            </a:r>
            <a:r>
              <a:rPr lang="ru-RU" sz="2400" dirty="0"/>
              <a:t> </a:t>
            </a:r>
            <a:r>
              <a:rPr lang="ru-RU" sz="2400" dirty="0" smtClean="0"/>
              <a:t>Е.Р. - 5 студентов (20 уроков)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66430" y="3470737"/>
            <a:ext cx="3698341" cy="277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085" y="3256094"/>
            <a:ext cx="3711921" cy="2783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027" y="4131075"/>
            <a:ext cx="3434282" cy="2575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15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27" y="425513"/>
            <a:ext cx="4337251" cy="6133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3232" y="320953"/>
            <a:ext cx="6718520" cy="24508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Межрегиональный  </a:t>
            </a:r>
            <a:r>
              <a:rPr lang="ru-RU" sz="4000" dirty="0">
                <a:solidFill>
                  <a:srgbClr val="002060"/>
                </a:solidFill>
                <a:latin typeface="+mn-lt"/>
              </a:rPr>
              <a:t>конкурс детского художественного </a:t>
            </a:r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творчества </a:t>
            </a:r>
            <a:br>
              <a:rPr lang="ru-RU" sz="4000" dirty="0" smtClean="0">
                <a:solidFill>
                  <a:srgbClr val="002060"/>
                </a:solidFill>
                <a:latin typeface="+mn-lt"/>
              </a:rPr>
            </a:br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«Северная палитра»</a:t>
            </a:r>
            <a:endParaRPr lang="ru-RU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1574" y="2857500"/>
            <a:ext cx="6943725" cy="41052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/>
              <a:t>В конкурсе приняли участие </a:t>
            </a:r>
            <a:r>
              <a:rPr lang="ru-RU" sz="2400" b="1" dirty="0" smtClean="0"/>
              <a:t>632 работы </a:t>
            </a:r>
            <a:r>
              <a:rPr lang="ru-RU" sz="2400" dirty="0" smtClean="0"/>
              <a:t>из </a:t>
            </a:r>
            <a:r>
              <a:rPr lang="ru-RU" sz="2400" b="1" dirty="0" smtClean="0"/>
              <a:t>22 городов </a:t>
            </a:r>
            <a:r>
              <a:rPr lang="ru-RU" sz="2400" dirty="0" smtClean="0"/>
              <a:t>Российской Федерации.</a:t>
            </a:r>
          </a:p>
          <a:p>
            <a:pPr marL="0" indent="0" algn="ctr">
              <a:buNone/>
            </a:pPr>
            <a:r>
              <a:rPr lang="ru-RU" sz="2400" dirty="0" smtClean="0"/>
              <a:t>По итогам конкурса жюри отметило </a:t>
            </a:r>
            <a:r>
              <a:rPr lang="ru-RU" sz="2400" b="1" dirty="0" smtClean="0"/>
              <a:t>200 работ</a:t>
            </a:r>
            <a:r>
              <a:rPr lang="ru-RU" sz="2400" dirty="0" smtClean="0"/>
              <a:t> в номинации графика, живопись, ДПИ.</a:t>
            </a:r>
          </a:p>
          <a:p>
            <a:pPr marL="0" indent="0" algn="ctr">
              <a:buNone/>
            </a:pPr>
            <a:r>
              <a:rPr lang="ru-RU" sz="2400" dirty="0" smtClean="0"/>
              <a:t>Выставки по итогам конкурса прошли на трех площадках города: в музее истории и развития НПР, художественной школе и Управлении культуры Администрации </a:t>
            </a:r>
            <a:r>
              <a:rPr lang="ru-RU" sz="2400" dirty="0" err="1" smtClean="0"/>
              <a:t>г.Норильска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997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t-school\Pictures\04.08_Северная палитра\20160317_1715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2366" y="371475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rt-school\Pictures\04.08_Северная палитра\20160315_11114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4825" y="4779090"/>
            <a:ext cx="21971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rt-school\Pictures\04.08_Северная палитра\20160315_11142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100" y="371475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rt-school\Pictures\04.08_Северная палитра\открытие\IMGP067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100" y="2671875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rt-school\Pictures\04.08_Северная палитра\открытие\20160415_17341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1025" y="1308325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rt-school\Pictures\04.08_Северная палитра\открытие\IMGP066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366" y="4471875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rt-school\Pictures\04.08_Северная палитра\открытие\IMG-20160415-WA000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1582" y="2408575"/>
            <a:ext cx="2119368" cy="119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22764" y="3411650"/>
            <a:ext cx="6613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Северная палитра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8" name="Picture 10" descr="C:\Users\Art-school\Documents\ОЛЕНЕНОК\Конкурсы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8324" y="3097212"/>
            <a:ext cx="2723676" cy="348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4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8103" y="0"/>
            <a:ext cx="9725026" cy="103822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Одаренные дети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5449" y="952499"/>
            <a:ext cx="10125076" cy="5591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«Международный фестиваль «Северное сияние» 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преподаватель Шестакова Ирина Васильевна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/>
              <a:t>Овчинникова</a:t>
            </a:r>
            <a:r>
              <a:rPr lang="ru-RU" sz="2400" dirty="0" smtClean="0"/>
              <a:t> Полина</a:t>
            </a:r>
            <a:r>
              <a:rPr lang="ru-RU" sz="2400" dirty="0"/>
              <a:t> </a:t>
            </a:r>
            <a:r>
              <a:rPr lang="ru-RU" sz="2400" dirty="0" smtClean="0"/>
              <a:t>- участие</a:t>
            </a: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«Международный творческий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фестиваль конкурс- пленэр «Ты- легенда»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</a:rPr>
              <a:t>п</a:t>
            </a:r>
            <a:r>
              <a:rPr lang="ru-RU" sz="2400" dirty="0" smtClean="0">
                <a:solidFill>
                  <a:srgbClr val="0070C0"/>
                </a:solidFill>
              </a:rPr>
              <a:t>реподаватель Христич Лилия Николаевна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Зырянова Саша -1 место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/>
              <a:t>Боденчук</a:t>
            </a:r>
            <a:r>
              <a:rPr lang="ru-RU" sz="2400" dirty="0" smtClean="0"/>
              <a:t> Екатерина – 2 место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/>
              <a:t>Шапарь</a:t>
            </a:r>
            <a:r>
              <a:rPr lang="ru-RU" sz="2400" dirty="0" smtClean="0"/>
              <a:t> Даша - 3 место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506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t-school\Pictures\2016_Пленер в Крыму\Screenshot_2016-05-04-22-50-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9696" y="339500"/>
            <a:ext cx="1981530" cy="262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rt-school\Pictures\2016_Пленер в Крыму\20160505_1644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49560" y="1162275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rt-school\Pictures\2016_Пленер в Крыму\20160505_16455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545976" y="4623210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rt-school\Pictures\2016_Пленер в Крыму\20160505_17005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735" y="3079935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rt-school\Pictures\2016_Пленер в Крыму\DSC0928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860" y="750887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Art-school\Pictures\2016_Пленер в Крыму\DSC0928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537185" y="3379935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Art-school\Pictures\2016_Пленер в Крыму\DSC0929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560" y="4737510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Art-school\Pictures\2016_Пленер в Крыму\DSC09313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5260" y="462275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60596" y="5527675"/>
            <a:ext cx="4232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Легенда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74" name="Picture 10" descr="C:\Users\Art-school\Documents\ОЛЕНЕНОК\Конкурсы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6113" y="2823210"/>
            <a:ext cx="140803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4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424" y="274638"/>
            <a:ext cx="9705975" cy="1173162"/>
          </a:xfrm>
        </p:spPr>
        <p:txBody>
          <a:bodyPr/>
          <a:lstStyle/>
          <a:p>
            <a:r>
              <a:rPr lang="ru-RU" sz="2400" b="1" dirty="0">
                <a:solidFill>
                  <a:srgbClr val="0070C0"/>
                </a:solidFill>
              </a:rPr>
              <a:t>Информация о реализуемых дополнительных предпрофессиональных общеобразовательных программах в области </a:t>
            </a:r>
            <a:r>
              <a:rPr lang="ru-RU" sz="2400" b="1" dirty="0" smtClean="0">
                <a:solidFill>
                  <a:srgbClr val="0070C0"/>
                </a:solidFill>
              </a:rPr>
              <a:t>искусств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872991"/>
              </p:ext>
            </p:extLst>
          </p:nvPr>
        </p:nvGraphicFramePr>
        <p:xfrm>
          <a:off x="1756409" y="1618709"/>
          <a:ext cx="10206992" cy="4705891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4137680"/>
                <a:gridCol w="1931631"/>
                <a:gridCol w="1378902"/>
                <a:gridCol w="1226124"/>
                <a:gridCol w="1532655"/>
              </a:tblGrid>
              <a:tr h="11721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Дополнительные предпрофессиональные общеобразовательные программы в области искусств, реализуемые учреждением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обучающихся детей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Наименование программы в соответствии с федеральными государственными требованиями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Срок обучения по программе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1классе (чел.)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 2классе (чел)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 3классе (чел)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38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Живопись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8 (9) лет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12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24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24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76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Дизайн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5 (6) лет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28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28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13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6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Программы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0" y="1495425"/>
            <a:ext cx="9982200" cy="463073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Программа </a:t>
            </a:r>
            <a:r>
              <a:rPr lang="ru-RU" dirty="0" err="1" smtClean="0"/>
              <a:t>общеэстетической</a:t>
            </a:r>
            <a:r>
              <a:rPr lang="ru-RU" dirty="0" smtClean="0"/>
              <a:t> </a:t>
            </a:r>
            <a:r>
              <a:rPr lang="ru-RU" dirty="0" smtClean="0"/>
              <a:t>направленности «Изобразительное искусство»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Дополнительная предпрофессиональная программа «Дизайн» срок обучения 5(6) лет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Дополнительная предпрофессиональная программа </a:t>
            </a:r>
            <a:r>
              <a:rPr lang="ru-RU" dirty="0" smtClean="0">
                <a:solidFill>
                  <a:prstClr val="black"/>
                </a:solidFill>
              </a:rPr>
              <a:t>«Живопись» </a:t>
            </a:r>
            <a:r>
              <a:rPr lang="ru-RU" dirty="0">
                <a:solidFill>
                  <a:prstClr val="black"/>
                </a:solidFill>
              </a:rPr>
              <a:t>срок обучения </a:t>
            </a:r>
            <a:r>
              <a:rPr lang="ru-RU" dirty="0" smtClean="0">
                <a:solidFill>
                  <a:prstClr val="black"/>
                </a:solidFill>
              </a:rPr>
              <a:t>8(9) лет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Дополнительная общеразвивающая программа «Творчество» срок обучения 4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0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4" y="-9712"/>
            <a:ext cx="10289801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2060"/>
                </a:solidFill>
                <a:latin typeface="Calibri"/>
              </a:rPr>
              <a:t>УЧЕБНЫЙ </a:t>
            </a:r>
            <a:r>
              <a:rPr lang="ru-RU" sz="2800" dirty="0" smtClean="0">
                <a:solidFill>
                  <a:srgbClr val="002060"/>
                </a:solidFill>
                <a:latin typeface="Calibri"/>
              </a:rPr>
              <a:t>ПЛАН</a:t>
            </a:r>
            <a:br>
              <a:rPr lang="ru-RU" sz="2800" dirty="0" smtClean="0">
                <a:solidFill>
                  <a:srgbClr val="002060"/>
                </a:solidFill>
                <a:latin typeface="Calibri"/>
              </a:rPr>
            </a:br>
            <a:r>
              <a:rPr lang="ru-RU" sz="28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по дополнительной предпрофессиональной программе </a:t>
            </a:r>
            <a:r>
              <a:rPr lang="ru-RU" sz="28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«Дизайн</a:t>
            </a:r>
            <a:r>
              <a:rPr lang="ru-RU" sz="28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»</a:t>
            </a:r>
            <a:br>
              <a:rPr lang="ru-RU" sz="28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28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срок </a:t>
            </a:r>
            <a:r>
              <a:rPr lang="ru-RU" sz="28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обучения </a:t>
            </a:r>
            <a:r>
              <a:rPr lang="ru-RU" sz="28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5 лет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946933"/>
              </p:ext>
            </p:extLst>
          </p:nvPr>
        </p:nvGraphicFramePr>
        <p:xfrm>
          <a:off x="1590677" y="1257303"/>
          <a:ext cx="10115546" cy="5470718"/>
        </p:xfrm>
        <a:graphic>
          <a:graphicData uri="http://schemas.openxmlformats.org/drawingml/2006/table">
            <a:tbl>
              <a:tblPr firstRow="1" firstCol="1" bandRow="1"/>
              <a:tblGrid>
                <a:gridCol w="970301"/>
                <a:gridCol w="6137960"/>
                <a:gridCol w="601457"/>
                <a:gridCol w="601457"/>
                <a:gridCol w="601457"/>
                <a:gridCol w="601457"/>
                <a:gridCol w="601457"/>
              </a:tblGrid>
              <a:tr h="6667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Индекс предметных областей, разделов и учебных предметов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частей, предметных областей, учебных предметов и разделов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Распределение по годам обучения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1-й класс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2-й класс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3-й класс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4-й класс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5-й класс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недель аудиторных занятий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Обязательная часть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Недельная нагрузка в часах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ПО.01.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51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ПО.01.УП.01.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Рисунок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ПО.01.УП.02.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Живопись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ПО.01.УП.03.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дизайн-проектирования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ПО.01.УП.04.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Компьютерная графика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ПО.02.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История искусств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51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ПО.02.УП.01.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Беседы об искусстве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ПО.02.УП.02.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История изобразительного искусства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ПО.03.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Пленэрные занятия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94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ПО.03.УП.01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Пленэр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В.00.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Вариативная часть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В.01.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Беседы об искусстве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В.02.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Цветоведение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В.03.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Композиция станковая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В.04.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Композиция прикладная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аудиторная нагрузка с учетом вариативной части: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67" marR="50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B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10972800" cy="114300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ru-RU" sz="25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УЧЕБНЫЙ ПЛАН</a:t>
            </a:r>
            <a:br>
              <a:rPr lang="ru-RU" sz="25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25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на дополнительный год обучения (6 класс) по предпрофессиональной общеобразовательной </a:t>
            </a:r>
            <a:r>
              <a:rPr lang="ru-RU" sz="25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программе в </a:t>
            </a:r>
            <a:r>
              <a:rPr lang="ru-RU" sz="25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области изобразительного искусства «Дизайн</a:t>
            </a:r>
            <a:r>
              <a:rPr lang="ru-RU" sz="25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»</a:t>
            </a:r>
            <a:endParaRPr lang="ru-RU" sz="25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950455"/>
              </p:ext>
            </p:extLst>
          </p:nvPr>
        </p:nvGraphicFramePr>
        <p:xfrm>
          <a:off x="1524000" y="1587500"/>
          <a:ext cx="10467975" cy="5366601"/>
        </p:xfrm>
        <a:graphic>
          <a:graphicData uri="http://schemas.openxmlformats.org/drawingml/2006/table">
            <a:tbl>
              <a:tblPr firstRow="1" firstCol="1" bandRow="1"/>
              <a:tblGrid>
                <a:gridCol w="1477646"/>
                <a:gridCol w="6035037"/>
                <a:gridCol w="1477646"/>
                <a:gridCol w="1477646"/>
              </a:tblGrid>
              <a:tr h="44132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Индекс предметных областей, разделов и учебных предметов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частей, предметных областей, учебных предметов и разделов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Распределение по годам обучения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6-й класс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6-й класс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недель аудиторных занятий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Обязательная часть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Недельная нагрузка в часах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ПО.01.УП.01.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Рисунок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ПО.01.УП.02.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Живопись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ПО.01.УП.03.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дизайн-проектирования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ПО.01.УП.04.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Компьютерная графика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История искусств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ПО.02.УП.01.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Беседы об искусстве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ПО.02.УП.02.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История изобразительного искусства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Пленэрные занятия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33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ПО.03.УП.01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Пленэр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В.00.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Вариативная часть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3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В.04.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Информационные технологии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В.06.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Композиция прикладная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4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аудиторная нагрузка с учетом вариативной части: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66" marR="67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B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4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925" y="177987"/>
            <a:ext cx="10515600" cy="1325563"/>
          </a:xfrm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25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УЧЕБНЫЙ ПЛАН</a:t>
            </a:r>
            <a:r>
              <a:rPr lang="ru-RU" sz="2500" dirty="0">
                <a:solidFill>
                  <a:srgbClr val="002060"/>
                </a:solidFill>
                <a:latin typeface="+mn-lt"/>
                <a:cs typeface="Arial" pitchFamily="34" charset="0"/>
              </a:rPr>
              <a:t/>
            </a:r>
            <a:br>
              <a:rPr lang="ru-RU" sz="2500" dirty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lang="ru-RU" sz="25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 дополнительной предпрофессиональной общеобразовательной </a:t>
            </a:r>
            <a:r>
              <a:rPr lang="ru-RU" sz="25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программе в </a:t>
            </a:r>
            <a:r>
              <a:rPr lang="ru-RU" sz="25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области изобразительного </a:t>
            </a:r>
            <a:r>
              <a:rPr lang="ru-RU" sz="25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искусства «</a:t>
            </a:r>
            <a:r>
              <a:rPr lang="ru-RU" sz="25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Живопись»</a:t>
            </a:r>
            <a:br>
              <a:rPr lang="ru-RU" sz="25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25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срок обучения </a:t>
            </a:r>
            <a:r>
              <a:rPr lang="ru-RU" sz="25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8 </a:t>
            </a:r>
            <a:r>
              <a:rPr lang="ru-RU" sz="25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лет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120221"/>
              </p:ext>
            </p:extLst>
          </p:nvPr>
        </p:nvGraphicFramePr>
        <p:xfrm>
          <a:off x="1611309" y="1571633"/>
          <a:ext cx="10247316" cy="5233899"/>
        </p:xfrm>
        <a:graphic>
          <a:graphicData uri="http://schemas.openxmlformats.org/drawingml/2006/table">
            <a:tbl>
              <a:tblPr firstRow="1" firstCol="1" bandRow="1"/>
              <a:tblGrid>
                <a:gridCol w="976316"/>
                <a:gridCol w="5958736"/>
                <a:gridCol w="414033"/>
                <a:gridCol w="414033"/>
                <a:gridCol w="414033"/>
                <a:gridCol w="414033"/>
                <a:gridCol w="414033"/>
                <a:gridCol w="414033"/>
                <a:gridCol w="414033"/>
                <a:gridCol w="414033"/>
              </a:tblGrid>
              <a:tr h="14125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Индекс предметных областей, разделов и учебных предметов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частей, предметных областей, учебных предметов и разделов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Распределение по годам обучения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1-й класс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2-й класс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3-й класс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4-й класс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5-й класс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6-й класс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7-й класс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8-й класс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недель аудиторных занятий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Обязательная часть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Недельная нагрузка в часах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ПО.01.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82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ПО.01.УП.01.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изобразительной грамоты и рисование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ПО.01.УП.02.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Прикладное творчество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ПО.01.УП.03.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Лепка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ПО.01.УП.04.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Рисунок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ПО.01.УП.05.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Живопись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ПО.01.УП.06.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Композиция станковая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ПО.02.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История искусств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82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ПО.02.УП.01.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Беседы об искусстве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ПО.02.УП.02.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История изобразительного искусства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ПО.03.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Пленэрные занятия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82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ПО.03.УП.01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Пленэр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В.00.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Вариативная часть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6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В.01.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Скульптура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В.02.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Цветоведение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В.03.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Композиция прикладная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аудиторная нагрузка с учетом вариативной части: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904" marR="469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B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0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275" y="228980"/>
            <a:ext cx="10515600" cy="1325563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28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УЧЕБНЫЙ ПЛАН</a:t>
            </a:r>
            <a:br>
              <a:rPr lang="ru-RU" sz="28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28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на дополнительный год обучения (9 класс) по предпрофессиональной общеобразовательной </a:t>
            </a:r>
            <a:r>
              <a:rPr lang="ru-RU" sz="28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программе в </a:t>
            </a:r>
            <a:r>
              <a:rPr lang="ru-RU" sz="28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области изобразительного искусства</a:t>
            </a:r>
            <a:br>
              <a:rPr lang="ru-RU" sz="28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28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«Живопись</a:t>
            </a:r>
            <a:r>
              <a:rPr lang="ru-RU" sz="28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»</a:t>
            </a:r>
            <a:endParaRPr lang="ru-RU" sz="2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653554"/>
              </p:ext>
            </p:extLst>
          </p:nvPr>
        </p:nvGraphicFramePr>
        <p:xfrm>
          <a:off x="1809433" y="1668300"/>
          <a:ext cx="10077766" cy="5026713"/>
        </p:xfrm>
        <a:graphic>
          <a:graphicData uri="http://schemas.openxmlformats.org/drawingml/2006/table">
            <a:tbl>
              <a:tblPr firstRow="1" firstCol="1" bandRow="1"/>
              <a:tblGrid>
                <a:gridCol w="1369118"/>
                <a:gridCol w="5969124"/>
                <a:gridCol w="1369762"/>
                <a:gridCol w="1369762"/>
              </a:tblGrid>
              <a:tr h="47482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Индекс предметных областей, разделов и учебных предметов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частей, предметных областей, учебных предметов и разделов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Распределение по годам обучения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9-й класс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9-й класс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недель аудиторных занятий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Обязательная часть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Недельная нагрузка в часах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72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ПО.01.УП.04.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Рисунок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ПО.01.УП.05.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Живопись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ПО.01.УП.06.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Композиция станковая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История искусств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72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ПО.02.УП.02.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История изобразительного искусства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Пленэрные занятия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72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ПО.03.УП.01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Пленэр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В.00.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Вариативная часть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В.01.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Компьютерная графика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3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аудиторная нагрузка с учетом вариативной части: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B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8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843264"/>
              </p:ext>
            </p:extLst>
          </p:nvPr>
        </p:nvGraphicFramePr>
        <p:xfrm>
          <a:off x="1495424" y="1354468"/>
          <a:ext cx="10544175" cy="51602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76115"/>
                <a:gridCol w="4755479"/>
                <a:gridCol w="805925"/>
                <a:gridCol w="755553"/>
                <a:gridCol w="747159"/>
                <a:gridCol w="791697"/>
                <a:gridCol w="2012247"/>
              </a:tblGrid>
              <a:tr h="740001">
                <a:tc>
                  <a:txBody>
                    <a:bodyPr/>
                    <a:lstStyle/>
                    <a:p>
                      <a:pPr indent="19050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indent="19050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предметной области/учебного предмета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 gridSpan="4">
                  <a:txBody>
                    <a:bodyPr/>
                    <a:lstStyle/>
                    <a:p>
                      <a:pPr indent="19050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 обучения (классы), количество аудиторных часов в неделю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9050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Промежуточная и итоговая аттестация (годы обучения, классы)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</a:tr>
              <a:tr h="309015">
                <a:tc>
                  <a:txBody>
                    <a:bodyPr/>
                    <a:lstStyle/>
                    <a:p>
                      <a:pPr indent="190500" algn="just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indent="190500" algn="just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indent="190500" algn="just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</a:tr>
              <a:tr h="263516">
                <a:tc>
                  <a:txBody>
                    <a:bodyPr/>
                    <a:lstStyle/>
                    <a:p>
                      <a:pPr indent="190500" algn="just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90500" algn="l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предметы художественно-творческой подготовки: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FFFF00"/>
                    </a:solidFill>
                  </a:tcPr>
                </a:tc>
              </a:tr>
              <a:tr h="309015">
                <a:tc>
                  <a:txBody>
                    <a:bodyPr/>
                    <a:lstStyle/>
                    <a:p>
                      <a:pPr indent="190500" algn="just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indent="190500" algn="l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рисунка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indent="19050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I, II, III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IV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</a:tr>
              <a:tr h="309015">
                <a:tc>
                  <a:txBody>
                    <a:bodyPr/>
                    <a:lstStyle/>
                    <a:p>
                      <a:pPr indent="190500" algn="just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indent="190500" algn="l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живописи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indent="19050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I, II, III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IV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</a:tr>
              <a:tr h="321476">
                <a:tc>
                  <a:txBody>
                    <a:bodyPr/>
                    <a:lstStyle/>
                    <a:p>
                      <a:pPr indent="190500" algn="just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indent="190500" algn="l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станковой композиции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indent="19050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I, II, III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IV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</a:tr>
              <a:tr h="340700">
                <a:tc>
                  <a:txBody>
                    <a:bodyPr/>
                    <a:lstStyle/>
                    <a:p>
                      <a:pPr indent="190500" algn="just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90500" algn="l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 историко-теоретической подготовки: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9050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FFFF00"/>
                    </a:solidFill>
                  </a:tcPr>
                </a:tc>
              </a:tr>
              <a:tr h="309015">
                <a:tc>
                  <a:txBody>
                    <a:bodyPr/>
                    <a:lstStyle/>
                    <a:p>
                      <a:pPr indent="190500" algn="just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indent="190500" algn="l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 об искусстве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indent="19050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I, II, III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IV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</a:tr>
              <a:tr h="341413">
                <a:tc>
                  <a:txBody>
                    <a:bodyPr/>
                    <a:lstStyle/>
                    <a:p>
                      <a:pPr indent="190500" algn="just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90500" algn="l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 по выбору: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9050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FFFF00"/>
                    </a:solidFill>
                  </a:tcPr>
                </a:tc>
              </a:tr>
              <a:tr h="309015">
                <a:tc>
                  <a:txBody>
                    <a:bodyPr/>
                    <a:lstStyle/>
                    <a:p>
                      <a:pPr indent="190500" algn="just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Лепка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indent="19050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I, II, III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IV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</a:tr>
              <a:tr h="511732">
                <a:tc>
                  <a:txBody>
                    <a:bodyPr/>
                    <a:lstStyle/>
                    <a:p>
                      <a:pPr indent="190500" algn="just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декоративно-прикладной композиции и работа в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материале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indent="19050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I, II, III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IV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</a:tr>
              <a:tr h="640103">
                <a:tc>
                  <a:txBody>
                    <a:bodyPr/>
                    <a:lstStyle/>
                    <a:p>
                      <a:pPr indent="190500" algn="just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конструирования и моделирования в  прикладной композиции.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  <a:tc>
                  <a:txBody>
                    <a:bodyPr/>
                    <a:lstStyle/>
                    <a:p>
                      <a:pPr indent="19050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I, II, III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IV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/>
                </a:tc>
              </a:tr>
              <a:tr h="309015">
                <a:tc>
                  <a:txBody>
                    <a:bodyPr/>
                    <a:lstStyle/>
                    <a:p>
                      <a:pPr indent="190500" algn="just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D29170"/>
                    </a:solidFill>
                  </a:tcPr>
                </a:tc>
                <a:tc>
                  <a:txBody>
                    <a:bodyPr/>
                    <a:lstStyle/>
                    <a:p>
                      <a:pPr indent="190500" algn="l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D2917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D2917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91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D2917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D29170"/>
                    </a:solidFill>
                  </a:tcPr>
                </a:tc>
                <a:tc>
                  <a:txBody>
                    <a:bodyPr/>
                    <a:lstStyle/>
                    <a:p>
                      <a:pPr indent="190500" algn="ctr" fontAlgn="base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453" marR="41453" marT="15545" marB="15545" anchor="ctr">
                    <a:solidFill>
                      <a:srgbClr val="D29170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09725" y="156686"/>
            <a:ext cx="10077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libri"/>
              </a:rPr>
              <a:t>УЧЕБНЫЙ ПЛАН  ДОПОЛНИТЕЛЬНОЙ</a:t>
            </a:r>
            <a:br>
              <a:rPr lang="ru-RU" sz="2400" dirty="0">
                <a:solidFill>
                  <a:srgbClr val="002060"/>
                </a:solidFill>
                <a:latin typeface="Calibri"/>
              </a:rPr>
            </a:br>
            <a:r>
              <a:rPr lang="ru-RU" sz="2400" dirty="0">
                <a:solidFill>
                  <a:srgbClr val="002060"/>
                </a:solidFill>
                <a:latin typeface="Calibri"/>
              </a:rPr>
              <a:t>ОБЩЕРАЗВИВАЮЩЕЙ ПРОГРАММЫ В ОБЛАСТИ ИЗОБРАЗИТЕЛЬНОГО</a:t>
            </a:r>
            <a:br>
              <a:rPr lang="ru-RU" sz="2400" dirty="0">
                <a:solidFill>
                  <a:srgbClr val="002060"/>
                </a:solidFill>
                <a:latin typeface="Calibri"/>
              </a:rPr>
            </a:br>
            <a:r>
              <a:rPr lang="ru-RU" sz="2400" dirty="0">
                <a:solidFill>
                  <a:srgbClr val="002060"/>
                </a:solidFill>
                <a:latin typeface="Calibri"/>
              </a:rPr>
              <a:t>ИСКУССТВА «ТВОРЧЕСТВО» 4 ГОДА </a:t>
            </a:r>
            <a:r>
              <a:rPr lang="ru-RU" sz="2400" dirty="0" smtClean="0">
                <a:solidFill>
                  <a:srgbClr val="002060"/>
                </a:solidFill>
                <a:latin typeface="Calibri"/>
              </a:rPr>
              <a:t>ОБУЧЕНИЯ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388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t-school\Pictures\05.16_Дипломные работы\20160516_1112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432" y="1007539"/>
            <a:ext cx="4115111" cy="23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rt-school\Pictures\05.16_Дипломные работы\20160516_1030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3154" y="4354430"/>
            <a:ext cx="4115111" cy="23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rt-school\Pictures\05.16_Дипломные работы\20160516_10301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528602" y="693301"/>
            <a:ext cx="3400425" cy="23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rt-school\Pictures\05.16_Дипломные работы\20160516_10302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931662" y="891253"/>
            <a:ext cx="3544806" cy="23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rt-school\Pictures\05.16_Дипломные работы\20160516_110239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8179" y="4518105"/>
            <a:ext cx="4115111" cy="198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5394" y="3550888"/>
            <a:ext cx="112335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Итоговый просмотр дипломных работ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5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3025" y="1844824"/>
            <a:ext cx="10648949" cy="4251175"/>
          </a:xfrm>
        </p:spPr>
        <p:txBody>
          <a:bodyPr/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b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учебно-воспитательной</a:t>
            </a:r>
            <a:b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</a:t>
            </a:r>
            <a:b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2016-2017 </a:t>
            </a:r>
            <a:r>
              <a:rPr lang="ru-RU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4475" y="487601"/>
            <a:ext cx="8801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МУНИЦИПАЛЬНОЕ БЮДЖЕТНОЕ УЧРЕЖДЕНИЕ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ДОПОЛНИТЕЛЬНОГО ОБРАЗОВАНИЯ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«НОРИЛЬСКАЯ ДЕТСКАЯ ХУДОЖЕСТВЕННАЯ ШКОЛА»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C:\Users\Art-school\Desktop\логотип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9256" y="0"/>
            <a:ext cx="1996821" cy="217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7488" y="116632"/>
            <a:ext cx="10369152" cy="6552728"/>
          </a:xfrm>
        </p:spPr>
        <p:txBody>
          <a:bodyPr/>
          <a:lstStyle/>
          <a:p>
            <a:pPr marL="0" indent="0">
              <a:buNone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Миссия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учреждения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Создать систему взаимодействия между членами школьного сообщества, обеспечивающую положительную динамику учебной мотивации и качества знаний учащихся, профессиональной компетентности педагогов в применении ФГТ, </a:t>
            </a:r>
            <a:r>
              <a:rPr lang="ru-RU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вовлечённости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родителей в воспитательный процесс.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Стратегическая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цель развития учреждения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Обеспечение необходимых условий для личностного развития ребенка, его профессионального самоопределения и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самореализации.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4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7488" y="332656"/>
            <a:ext cx="10369152" cy="655272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Задачи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через которые реализуется достижение стратегической цели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180975" lvl="0" indent="-180975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повышение доступности, вариативности и качества оказываемых образовательных услуг и совершенствование их социально-адаптирующих функций, учитывающих индивидуальные запросы детей и отвечающих запросам социума;</a:t>
            </a:r>
          </a:p>
          <a:p>
            <a:pPr marL="180975" lvl="0" indent="-180975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обновление содержания образования в соответствии с ФГТ, интересами детей, потребностями семьи и общества;</a:t>
            </a:r>
          </a:p>
          <a:p>
            <a:pPr marL="180975" lvl="0" indent="-180975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введение дополнительных услуг для населения в образовательных и социокультурных сферах;</a:t>
            </a:r>
          </a:p>
          <a:p>
            <a:pPr marL="180975" lvl="0" indent="-180975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внедрение современных и инновационных технологий в образовательный процесс школы, обеспечение условий для каждого учащегося к глобальным знаниям и технологиям; </a:t>
            </a:r>
          </a:p>
          <a:p>
            <a:pPr marL="180975" lvl="0" indent="-180975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у учащихся позитивной мотивации к учебной деятельности, способствующей повышению качества образования, а также результативности выступлений на конкурсных мероприятиях различного уровня;</a:t>
            </a:r>
          </a:p>
          <a:p>
            <a:pPr marL="180975" lvl="0" indent="-180975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условий для поддержки педагогических кадров, работающих с одаренными детьми;</a:t>
            </a:r>
          </a:p>
          <a:p>
            <a:pPr marL="180975" lvl="0" indent="-180975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сохранение и развитие традиций школы;</a:t>
            </a:r>
          </a:p>
          <a:p>
            <a:pPr marL="180975" lvl="0" indent="-180975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условий для участия семьи и общественности в управлении школой;</a:t>
            </a:r>
          </a:p>
          <a:p>
            <a:pPr marL="180975" lvl="0" indent="-180975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учебно-методической и материально-технической базы НДХШ. </a:t>
            </a:r>
          </a:p>
        </p:txBody>
      </p:sp>
    </p:spTree>
    <p:extLst>
      <p:ext uri="{BB962C8B-B14F-4D97-AF65-F5344CB8AC3E}">
        <p14:creationId xmlns:p14="http://schemas.microsoft.com/office/powerpoint/2010/main" val="19495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90674" y="274638"/>
            <a:ext cx="9991725" cy="554037"/>
          </a:xfrm>
        </p:spPr>
        <p:txBody>
          <a:bodyPr/>
          <a:lstStyle/>
          <a:p>
            <a:pPr lvl="0"/>
            <a:r>
              <a:rPr lang="ru-RU" sz="3600" b="1" dirty="0">
                <a:solidFill>
                  <a:srgbClr val="0070C0"/>
                </a:solidFill>
              </a:rPr>
              <a:t>Сведения о контингенте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887736"/>
              </p:ext>
            </p:extLst>
          </p:nvPr>
        </p:nvGraphicFramePr>
        <p:xfrm>
          <a:off x="1685926" y="895351"/>
          <a:ext cx="10315573" cy="57803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74077"/>
                <a:gridCol w="3593122"/>
                <a:gridCol w="1598707"/>
                <a:gridCol w="849218"/>
                <a:gridCol w="876300"/>
                <a:gridCol w="742950"/>
                <a:gridCol w="1981199"/>
              </a:tblGrid>
              <a:tr h="841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Реализуемые программы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Общее кол-во детей, обучающихся в учреждении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7-11 лет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11-15 лет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15-17 лет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Сироты/неполная семья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0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02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Дополнительные предпрофессиональные общеобразовательные программы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116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78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38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---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0/8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545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1.2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Живопись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60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48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---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0/4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6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1.3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Дизайн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56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30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26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---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0/4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0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Общеразвивающие </a:t>
                      </a:r>
                      <a:r>
                        <a:rPr lang="ru-RU" sz="2000" dirty="0" smtClean="0">
                          <a:effectLst/>
                        </a:rPr>
                        <a:t>программы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136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---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46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90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0/10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469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2.1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dirty="0" err="1">
                          <a:effectLst/>
                        </a:rPr>
                        <a:t>Изобразительное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искусство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109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---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36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73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0/7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2.2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dirty="0">
                          <a:effectLst/>
                        </a:rPr>
                        <a:t>Компьютерная графика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27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---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17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0/3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0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2917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spc="-20" dirty="0" smtClean="0">
                          <a:effectLst/>
                        </a:rPr>
                        <a:t>ВСЕГО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291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252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291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78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291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84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291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90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291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0/18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2917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3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007042"/>
              </p:ext>
            </p:extLst>
          </p:nvPr>
        </p:nvGraphicFramePr>
        <p:xfrm>
          <a:off x="1679509" y="1412776"/>
          <a:ext cx="10081120" cy="48245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17265"/>
                <a:gridCol w="1963855"/>
              </a:tblGrid>
              <a:tr h="80408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Количество учащихся по отделениям</a:t>
                      </a:r>
                      <a:r>
                        <a:rPr lang="ru-RU" sz="2800" dirty="0" smtClean="0">
                          <a:effectLst/>
                        </a:rPr>
                        <a:t>:</a:t>
                      </a: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Живопись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60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80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Дизайн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57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80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Изобразительное искусство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109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80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Компьютерная графика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26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80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Количество выпускников учреждения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29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79509" y="188641"/>
            <a:ext cx="101771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Контингент МБУ ДО «НДХШ» на 2016-2017 учебный год составляет -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252 учащихся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488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84573"/>
              </p:ext>
            </p:extLst>
          </p:nvPr>
        </p:nvGraphicFramePr>
        <p:xfrm>
          <a:off x="1487488" y="1556792"/>
          <a:ext cx="10369152" cy="5120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56567"/>
                <a:gridCol w="2685497"/>
                <a:gridCol w="2653431"/>
                <a:gridCol w="2541200"/>
                <a:gridCol w="1932457"/>
              </a:tblGrid>
              <a:tr h="61490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№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п/п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33" marR="662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Наименование конкурса и организации, выдающей грант/ субсидию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33" marR="662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Наименование проекта/субсидии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33" marR="662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Наименование учреждения/ФИО и должность получателя индивидуального денежного поощрения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33" marR="662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</a:rPr>
                        <a:t>Сумма полученного гранта/субсидии, тыс. руб.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33" marR="66233" marT="0" marB="0" anchor="ctr"/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33" marR="662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Конкурс социальных проектов «Мир Новых Возможностей»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ПАО «ГМК «Норильский никель»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33" marR="662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Социокультурный проект «</a:t>
                      </a:r>
                      <a:r>
                        <a:rPr lang="ru-RU" sz="1600" dirty="0" err="1">
                          <a:effectLst/>
                        </a:rPr>
                        <a:t>АРТиК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33" marR="662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МБУ ДО «НДХШ»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33" marR="662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770 000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33" marR="66233" marT="0" marB="0" anchor="ctr"/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33" marR="662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Конкурс социальных проектов «Мир Новых Возможностей» 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ПАО «ГМК «Норильский никель»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33" marR="662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Социокультурный проект «Шаг за шагом»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33" marR="662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МБУ ДО «НДХШ»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33" marR="662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281 040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33" marR="66233" marT="0" marB="0" anchor="ctr"/>
                </a:tc>
              </a:tr>
              <a:tr h="194421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33" marR="662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Конкурс социальных проектов Управления по молодежной политике и взаимодействию с общественными объединениями Администрации города Норильска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33" marR="662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Социокультурный проект «Искусство без границ»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33" marR="662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Тимофеев Дмитрий Евгеньевич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33" marR="662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43 500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233" marR="66233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79509" y="260648"/>
            <a:ext cx="9985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конкурсах на получение грантов в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2016-2017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3077416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576" y="-99392"/>
            <a:ext cx="10972800" cy="1143000"/>
          </a:xfrm>
        </p:spPr>
        <p:txBody>
          <a:bodyPr/>
          <a:lstStyle/>
          <a:p>
            <a:r>
              <a:rPr lang="ru-RU" sz="3200" b="1" u="sng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Проблемы учреждения </a:t>
            </a:r>
            <a:br>
              <a:rPr lang="ru-RU" sz="3200" b="1" u="sng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2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 пути их решения</a:t>
            </a:r>
            <a:endParaRPr lang="ru-RU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3499" y="974913"/>
            <a:ext cx="1027314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потребность </a:t>
            </a:r>
            <a:r>
              <a:rPr lang="ru-RU" sz="2000" dirty="0"/>
              <a:t>в новых кадрах и </a:t>
            </a:r>
            <a:r>
              <a:rPr lang="ru-RU" sz="2000" dirty="0" smtClean="0"/>
              <a:t>падение </a:t>
            </a:r>
            <a:r>
              <a:rPr lang="ru-RU" sz="2000" dirty="0"/>
              <a:t>престижа творческой и педагогической профессии в сфере культуры и искусства, вызванным социальной незащищенностью работников;</a:t>
            </a:r>
          </a:p>
          <a:p>
            <a:pPr marL="266700" lvl="0" indent="-2667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повышение </a:t>
            </a:r>
            <a:r>
              <a:rPr lang="ru-RU" sz="2000" dirty="0"/>
              <a:t>требований к качеству подготовки учащихся и </a:t>
            </a:r>
            <a:r>
              <a:rPr lang="ru-RU" sz="2000" dirty="0" smtClean="0"/>
              <a:t>слабая материальная база школы, отсутствие </a:t>
            </a:r>
            <a:r>
              <a:rPr lang="ru-RU" sz="2000" dirty="0"/>
              <a:t>достаточного инструментария, оборудования и натюрмортного фонда;</a:t>
            </a:r>
          </a:p>
          <a:p>
            <a:pPr marL="266700" lvl="0" indent="-2667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введение </a:t>
            </a:r>
            <a:r>
              <a:rPr lang="ru-RU" sz="2000" dirty="0"/>
              <a:t>инновационных компьютерных технологий и </a:t>
            </a:r>
            <a:r>
              <a:rPr lang="ru-RU" sz="2000" dirty="0" smtClean="0"/>
              <a:t>перечень </a:t>
            </a:r>
            <a:r>
              <a:rPr lang="ru-RU" sz="2000" dirty="0"/>
              <a:t>должностей в штатных расписаниях;</a:t>
            </a:r>
          </a:p>
          <a:p>
            <a:pPr marL="266700" lvl="0" indent="-2667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наступательное движение </a:t>
            </a:r>
            <a:r>
              <a:rPr lang="ru-RU" sz="2000" dirty="0"/>
              <a:t>рыночных отношений и </a:t>
            </a:r>
            <a:r>
              <a:rPr lang="ru-RU" sz="2000" dirty="0" smtClean="0"/>
              <a:t>финансирование </a:t>
            </a:r>
            <a:r>
              <a:rPr lang="ru-RU" sz="2000" dirty="0"/>
              <a:t>отрасли культуры.</a:t>
            </a:r>
          </a:p>
          <a:p>
            <a:pPr marL="266700" lvl="0" indent="-2667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постепенное «размывание» академических </a:t>
            </a:r>
            <a:r>
              <a:rPr lang="ru-RU" sz="2000" dirty="0" smtClean="0"/>
              <a:t>специальностей. </a:t>
            </a:r>
            <a:r>
              <a:rPr lang="ru-RU" sz="2000" dirty="0"/>
              <a:t>Следствие - снижение доли выпускников продолживших своё обучение в отраслевых учебных заведениях среднего и высшего профессионального </a:t>
            </a:r>
            <a:r>
              <a:rPr lang="ru-RU" sz="2000" dirty="0" smtClean="0"/>
              <a:t>образования.</a:t>
            </a:r>
            <a:endParaRPr lang="ru-RU" sz="2000" dirty="0"/>
          </a:p>
          <a:p>
            <a:pPr marL="266700" lvl="0" indent="-2667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загруженность </a:t>
            </a:r>
            <a:r>
              <a:rPr lang="ru-RU" sz="2000" dirty="0"/>
              <a:t>учащихся в общеобразовательных школах, что отрицательно влияет на системную домашнюю подготовку</a:t>
            </a:r>
            <a:r>
              <a:rPr lang="ru-RU" sz="2000" dirty="0" smtClean="0"/>
              <a:t>. </a:t>
            </a:r>
            <a:endParaRPr lang="ru-RU" sz="2000" dirty="0"/>
          </a:p>
          <a:p>
            <a:pPr marL="266700" indent="-2667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требуется </a:t>
            </a:r>
            <a:r>
              <a:rPr lang="ru-RU" sz="2000" dirty="0"/>
              <a:t>капитальный ремонт труб отопления, водоснабжения и канализации. Косметический ремонт в классах и холлах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08087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576" y="-99392"/>
            <a:ext cx="10972800" cy="1143000"/>
          </a:xfrm>
        </p:spPr>
        <p:txBody>
          <a:bodyPr/>
          <a:lstStyle/>
          <a:p>
            <a:r>
              <a:rPr lang="ru-RU" sz="32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Проблемы учреждения и </a:t>
            </a:r>
            <a:br>
              <a:rPr lang="ru-RU" sz="32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200" b="1" u="sng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пути их решения</a:t>
            </a:r>
            <a:endParaRPr lang="ru-RU" sz="3200" b="1" u="sng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7325" y="974914"/>
            <a:ext cx="10399315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700" dirty="0"/>
              <a:t>мастер-классы, встречи с деятелями искусства и культуры Красноярского края.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700" dirty="0"/>
              <a:t>просветительская, разъяснительная деятельность среди родительского </a:t>
            </a:r>
            <a:r>
              <a:rPr lang="ru-RU" sz="1700" dirty="0" smtClean="0"/>
              <a:t>сообщества.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700" dirty="0" smtClean="0"/>
              <a:t>выходы-экскурсии </a:t>
            </a:r>
            <a:r>
              <a:rPr lang="ru-RU" sz="1700" dirty="0"/>
              <a:t>учащихся </a:t>
            </a:r>
            <a:r>
              <a:rPr lang="ru-RU" sz="1700" dirty="0" smtClean="0"/>
              <a:t>в </a:t>
            </a:r>
            <a:r>
              <a:rPr lang="ru-RU" sz="1700" dirty="0"/>
              <a:t>стены учреждений будущей ступени - уже профессионального образования (Норильский колледж искусств)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700" dirty="0"/>
              <a:t>расширение системы абонементов для учащихся МБУ: посещения новых экспозиций в музее и галерее города. </a:t>
            </a:r>
            <a:endParaRPr lang="ru-RU" sz="1700" dirty="0" smtClean="0"/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700" dirty="0" smtClean="0"/>
              <a:t>участие </a:t>
            </a:r>
            <a:r>
              <a:rPr lang="ru-RU" sz="1700" dirty="0"/>
              <a:t>в краевых, российских и международных конкурсах, выезды на пленэры, организация авторских выставок юных художников, </a:t>
            </a:r>
            <a:endParaRPr lang="ru-RU" sz="1700" dirty="0" smtClean="0"/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700" dirty="0" smtClean="0"/>
              <a:t>разработка </a:t>
            </a:r>
            <a:r>
              <a:rPr lang="ru-RU" sz="1700" dirty="0"/>
              <a:t>отдельной идеологической программы для юных художников под единым слоганом, например: «Быть культурным - значит, быть успешным!». Во многом придется использовать PR-технологии, отдельные шоу-элементы (флэш-мобы), которые близки данной возрастной психологии.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700" dirty="0"/>
              <a:t>размещение материалов о творческих победах учащихся и преподавателей на сайте школы и организация постоянных встреч юных художников со СМИ и презентации творческих побед внутри школьного, в </a:t>
            </a:r>
            <a:r>
              <a:rPr lang="ru-RU" sz="1700" dirty="0" err="1"/>
              <a:t>т.ч</a:t>
            </a:r>
            <a:r>
              <a:rPr lang="ru-RU" sz="1700" dirty="0"/>
              <a:t>. - родительского, сообщества, проведение общешкольных собраний, посвященных поздравлению лучших учеников, преподавателей, родителей учащихся, организация общешкольных «Дней лауреатов», позволит повысить самооценку учеников, формировать уверенность родителей в успешном будущем детей</a:t>
            </a:r>
            <a:r>
              <a:rPr lang="ru-RU" sz="1700" dirty="0" smtClean="0"/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700" dirty="0" smtClean="0"/>
              <a:t>привлечение </a:t>
            </a:r>
            <a:r>
              <a:rPr lang="ru-RU" sz="1700" dirty="0"/>
              <a:t>бюджетных, внебюджетных и спонсорских средств для развития и укрепления материально-технической базы школы</a:t>
            </a:r>
            <a:r>
              <a:rPr lang="ru-RU" sz="1700" dirty="0" smtClean="0"/>
              <a:t>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841589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256387"/>
              </p:ext>
            </p:extLst>
          </p:nvPr>
        </p:nvGraphicFramePr>
        <p:xfrm>
          <a:off x="1679509" y="188640"/>
          <a:ext cx="10177131" cy="64087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36071"/>
                <a:gridCol w="5212599"/>
                <a:gridCol w="1398296"/>
                <a:gridCol w="2930165"/>
              </a:tblGrid>
              <a:tr h="1068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Мероприятия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Сроки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Ответственное лицо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35604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СЕНТЯБРЬ</a:t>
                      </a:r>
                      <a:endParaRPr lang="ru-RU" sz="1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04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«День открытых дверей».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01.09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Кочнева Т.И.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10681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2.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Педагогический совет «Цели и задачи учебно-воспитательной работы на 2016-17 учебный год»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27.09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Мозговая Т.В.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Кочнева Т.И.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Мороз Н.А.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10681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3.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Методический семинар «Проектная деятельность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15.09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Мороз Н.А.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Кочнева Т.И.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Карпович</a:t>
                      </a:r>
                      <a:r>
                        <a:rPr lang="ru-RU" sz="1800" dirty="0">
                          <a:effectLst/>
                        </a:rPr>
                        <a:t> Л.И.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71207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4.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Участие в межотраслевой акции «Помоги пойти учиться»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23.09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Кочнева Т.И.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10681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5.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Методический совет по утверждению календарно-тематических планов и программ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23.09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Мороз Н.А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71207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6.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Проведение родительских собраний 1-9 кл.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26.09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Кочнева Т.И.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211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t-school\Pictures\09.19_Осенний пленэр\20160919_11001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1300" y="3747134"/>
            <a:ext cx="3733207" cy="229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rt-school\Pictures\09.19_Осенний пленэр\20160919_11025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10736" y="3714659"/>
            <a:ext cx="3676792" cy="229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rt-school\Pictures\09.19_Осенний пленэр\20160919_11031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794435" y="1056324"/>
            <a:ext cx="3825243" cy="229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rt-school\Pictures\09.19_Осенний пленэр\20160919_11083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17840" y="4407196"/>
            <a:ext cx="3902710" cy="229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rt-school\Pictures\09.19_Осенний пленэр\20160919_11083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394334"/>
            <a:ext cx="4074160" cy="229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Art-school\Pictures\09.19_Осенний пленэр\20160919_110223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4298" y="1175159"/>
            <a:ext cx="2560419" cy="229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8872" y="2719684"/>
            <a:ext cx="5922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Осенний пленэр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68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t-school\Pictures\09.20_Заповедник\20160920_16294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708371" y="3471797"/>
            <a:ext cx="3519058" cy="22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rt-school\Pictures\09.20_Заповедник\20160920_16285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9725" y="352491"/>
            <a:ext cx="3799241" cy="22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rt-school\Pictures\09.20_Заповедник\проект Заповедники Таймыра\CAM011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6200" y="190475"/>
            <a:ext cx="3003400" cy="22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rt-school\Pictures\09.20_Заповедник\проект Заповедники Таймыра\CAM0118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/>
          <a:stretch/>
        </p:blipFill>
        <p:spPr bwMode="auto">
          <a:xfrm>
            <a:off x="5718175" y="719212"/>
            <a:ext cx="2904445" cy="2133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rt-school\Pictures\09.20_Заповедник\проект Заповедники Таймыра\CAM0118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3943125"/>
            <a:ext cx="3003400" cy="22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rt-school\Pictures\09.20_Заповедник\проект Заповедники Таймыра\CAM0118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175" y="3943125"/>
            <a:ext cx="3003400" cy="22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2860" y="2853128"/>
            <a:ext cx="6766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«Краски Таймыра»</a:t>
            </a:r>
          </a:p>
        </p:txBody>
      </p:sp>
    </p:spTree>
    <p:extLst>
      <p:ext uri="{BB962C8B-B14F-4D97-AF65-F5344CB8AC3E}">
        <p14:creationId xmlns:p14="http://schemas.microsoft.com/office/powerpoint/2010/main" val="22958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934169"/>
              </p:ext>
            </p:extLst>
          </p:nvPr>
        </p:nvGraphicFramePr>
        <p:xfrm>
          <a:off x="1679509" y="260648"/>
          <a:ext cx="10177131" cy="63607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36071"/>
                <a:gridCol w="5212599"/>
                <a:gridCol w="1398296"/>
                <a:gridCol w="2930165"/>
              </a:tblGrid>
              <a:tr h="1056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Мероприятия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Сроки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Ответственное лицо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35203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ОКТЯБРЬ</a:t>
                      </a:r>
                      <a:endParaRPr lang="ru-RU" sz="1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3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1.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«Посвящение в юные художники».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03.10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Бизяева Н.А.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1552173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2.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Совещание: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«</a:t>
                      </a:r>
                      <a:r>
                        <a:rPr lang="ru-RU" sz="1800" dirty="0">
                          <a:effectLst/>
                        </a:rPr>
                        <a:t>Отработка системы успешной эвакуации во время учебной тренировки на случай возникновения пожара»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06.10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Кочнева Т.И.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93610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3.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Торжественное мероприятие посвященное юбилею школы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14.10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Мозговая Т.В.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105611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4.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Экскурсии в музей НПР посвященные «Неделе жертв политических репрессий».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20.10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Кузнецова М. П.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105611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5.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Семинар «Методическая последовательность ведения работы над композицией»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20.10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Мороз Н.А., 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Манакова Н.В.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219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rt-school\Pictures\10.22_М-к Музей\20161022_1509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0986" y="4186978"/>
            <a:ext cx="3715620" cy="209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rt-school\Pictures\10.22_М-к Музей\20161022_1522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0" y="406134"/>
            <a:ext cx="3715620" cy="209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rt-school\Pictures\10.22_М-к Музей\20161022_15263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36692" y="3706537"/>
            <a:ext cx="3715620" cy="209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rt-school\Pictures\10.22_М-к Музей\20161022_15264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175742" y="1117638"/>
            <a:ext cx="3715620" cy="209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Art-school\Pictures\10.22_М-к Музей\20161022_152658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262325" y="1117638"/>
            <a:ext cx="3267800" cy="209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Art-school\Documents\ОЛЕНЕНОК\Общеразвивающая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8850" y="4127316"/>
            <a:ext cx="1826779" cy="256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63734" y="2967335"/>
            <a:ext cx="10350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Арчимбольдовски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в Музее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5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t-school\Pictures\Юбилей\08.10_Музей\музей_ярче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2695" y="2312570"/>
            <a:ext cx="2966965" cy="4196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rt-school\Pictures\Юбилей\08.10_Музей\20161008_1549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000" y="2458390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Art-school\Pictures\Юбилей\08.10_Музей\FB_IMG_147592266648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2695" y="350951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Art-school\Pictures\Юбилей\08.10_Музей\FB_IMG_147592270847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8475" y="4602770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Art-school\Pictures\Юбилей\08.10_Музей\FB_IMG_1475922718668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8685" y="339421"/>
            <a:ext cx="271716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Users\Art-school\Pictures\Юбилей\08.10_Музей\IMG-20161009-WA000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5619" y="3543300"/>
            <a:ext cx="1793955" cy="3189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C:\Users\Art-school\Pictures\Юбилей\08.10_Музей\IMG-20161009-WA0003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5862" y="3543300"/>
            <a:ext cx="1688775" cy="2703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C:\Users\Art-school\Pictures\Юбилей\08.10_Музей\IMG-20161009-WA0004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0800" y="220887"/>
            <a:ext cx="1688775" cy="3002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8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Анализ состояния по участию в конкурсах и фестивалях2015-2016уч.год</a:t>
            </a:r>
            <a:b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750825"/>
              </p:ext>
            </p:extLst>
          </p:nvPr>
        </p:nvGraphicFramePr>
        <p:xfrm>
          <a:off x="1488140" y="982660"/>
          <a:ext cx="10446686" cy="5580067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331042"/>
                <a:gridCol w="2381863"/>
                <a:gridCol w="761136"/>
                <a:gridCol w="1331042"/>
                <a:gridCol w="1229745"/>
                <a:gridCol w="1705929"/>
                <a:gridCol w="1705929"/>
              </a:tblGrid>
              <a:tr h="677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Наименования показателя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Ед.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измер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Отчетный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период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2015-2016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уч.год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Сопоставимый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период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2014-2015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уч.год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275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Муниципальная услуга «Создание условий для участия творческих коллективов в международных, всероссийских, краевых, региональных фестивалях и конкурсах»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9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Количество фестивалей и конкурсов, в которых приняли участие творческие коллективы, в </a:t>
                      </a:r>
                      <a:r>
                        <a:rPr lang="ru-RU" sz="1100" b="0" dirty="0" err="1">
                          <a:effectLst/>
                        </a:rPr>
                        <a:t>т.ч</a:t>
                      </a:r>
                      <a:r>
                        <a:rPr lang="ru-RU" sz="1100" b="0" dirty="0">
                          <a:effectLst/>
                        </a:rPr>
                        <a:t>.</a:t>
                      </a:r>
                      <a:endParaRPr lang="ru-RU" sz="2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ед./чел</a:t>
                      </a:r>
                      <a:endParaRPr lang="ru-RU" sz="2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конкурсы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участники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конкурсы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участники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14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 17</a:t>
                      </a:r>
                      <a:endParaRPr lang="ru-RU" sz="3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 159</a:t>
                      </a:r>
                      <a:endParaRPr lang="ru-RU" sz="3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 15</a:t>
                      </a:r>
                      <a:endParaRPr lang="ru-RU" sz="3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152</a:t>
                      </a:r>
                      <a:endParaRPr lang="ru-RU" sz="3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1.1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международных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ед./чел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11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 67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всероссийских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ед./чел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3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 32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1.3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региональных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ед./чел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3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60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55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Количество призовых мест, занятых на международных, всероссийских, региональных фестивалях и конкурсах, в </a:t>
                      </a:r>
                      <a:r>
                        <a:rPr lang="ru-RU" sz="1100" b="0" dirty="0" err="1">
                          <a:effectLst/>
                        </a:rPr>
                        <a:t>т.ч</a:t>
                      </a:r>
                      <a:r>
                        <a:rPr lang="ru-RU" sz="1100" b="0" dirty="0">
                          <a:effectLst/>
                        </a:rPr>
                        <a:t>.</a:t>
                      </a:r>
                      <a:endParaRPr lang="ru-RU" sz="20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Гран-при</a:t>
                      </a:r>
                      <a:endParaRPr lang="ru-RU" sz="2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мест</a:t>
                      </a:r>
                      <a:endParaRPr lang="ru-RU" sz="20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  83</a:t>
                      </a:r>
                      <a:endParaRPr lang="ru-RU" sz="3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</a:rPr>
                        <a:t>81</a:t>
                      </a:r>
                      <a:endParaRPr lang="ru-RU" sz="3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2.1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I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место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мест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30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II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место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мест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28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2.3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III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место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мест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15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2.4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др.номинации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  <a:effectLst/>
                        </a:rPr>
                        <a:t>мест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10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8406" marR="58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C:\Users\Art-school\Pictures\Юбилей\14.10_ГЦК\1_ГЦК_50 лет НДХШ_14.10.16\IMG_111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3275" y="4976925"/>
            <a:ext cx="2700000" cy="167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Art-school\Pictures\Юбилей\14.10_ГЦК\1_ГЦК_50 лет НДХШ_14.10.16\IMG_107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1875" y="2219550"/>
            <a:ext cx="27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Art-school\Pictures\Юбилей\14.10_ГЦК\1_ГЦК_50 лет НДХШ_14.10.16\IMG_107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050" y="4295775"/>
            <a:ext cx="27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Art-school\Pictures\Юбилей\14.10_ГЦК\1_ГЦК_50 лет НДХШ_14.10.16\IMG_115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625" y="4724400"/>
            <a:ext cx="27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Art-school\Pictures\Юбилей\14.10_ГЦК\1_ГЦК_50 лет НДХШ_14.10.16\IMG_119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1625" y="233250"/>
            <a:ext cx="27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Users\Art-school\Pictures\Юбилей\14.10_ГЦК\1_ГЦК_50 лет НДХШ_14.10.16\IMG_128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76225"/>
            <a:ext cx="27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Art-school\Pictures\Юбилей\14.10_ГЦК\1_ГЦК_50 лет НДХШ_14.10.16\IMG_134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8650" y="3543300"/>
            <a:ext cx="27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C:\Users\Art-school\Pictures\Юбилей\14.10_ГЦК\1_ГЦК_50 лет НДХШ_14.10.16\IMG_130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0825" y="2033250"/>
            <a:ext cx="27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C:\Users\Art-school\Pictures\Юбилей\14.10_ГЦК\ГЦК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6712" y="164505"/>
            <a:ext cx="2474913" cy="3500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6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51509"/>
              </p:ext>
            </p:extLst>
          </p:nvPr>
        </p:nvGraphicFramePr>
        <p:xfrm>
          <a:off x="1679510" y="332657"/>
          <a:ext cx="10273142" cy="58825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42072"/>
                <a:gridCol w="5261775"/>
                <a:gridCol w="1411487"/>
                <a:gridCol w="2957808"/>
              </a:tblGrid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Мероприятия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Сроки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Ответственное лицо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48743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НОЯБРЬ</a:t>
                      </a:r>
                      <a:endParaRPr lang="ru-RU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487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1.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«Город мастеров»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03.11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Кочнева Т.И.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Мороз Н.А.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97487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2.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Региональный методический семинар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01.11-02.11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Мороз Н.А.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48743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3.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Мастер-класс </a:t>
                      </a:r>
                      <a:r>
                        <a:rPr lang="ru-RU" sz="2000" dirty="0" err="1">
                          <a:effectLst/>
                        </a:rPr>
                        <a:t>Ю.Афонова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05.11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Мороз.Н.А.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194975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034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4.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Анализ работы по предпрофессиональным программам «Живопись», «Дизайн» и </a:t>
                      </a:r>
                      <a:r>
                        <a:rPr lang="ru-RU" sz="2000" dirty="0" err="1">
                          <a:effectLst/>
                        </a:rPr>
                        <a:t>обшеразвивающей</a:t>
                      </a:r>
                      <a:r>
                        <a:rPr lang="ru-RU" sz="2000" dirty="0">
                          <a:effectLst/>
                        </a:rPr>
                        <a:t> «Творчество»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10.11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Кочнева Т.И.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822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t-school\Pictures\11.03_Город Мастеров\город мастеров_АФИШ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388" y="569738"/>
            <a:ext cx="3941961" cy="55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\\Zamaho\обмен\! РУКОВОДИТЕЛЮ\Мастер- классы город мастеров\IMG_27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1190" y="184013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\\Zamaho\обмен\! РУКОВОДИТЕЛЮ\Мастер- классы город мастеров\IMG_272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355" y="2229526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\\Zamaho\обмен\! РУКОВОДИТЕЛЮ\Мастер- классы город мастеров\IMG_273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0740" y="184013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\\Zamaho\обмен\! РУКОВОДИТЕЛЮ\Мастер- классы город мастеров\IMG_273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365" y="4812787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\\Zamaho\обмен\! РУКОВОДИТЕЛЮ\Мастер- классы город мастеров\IMG_274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1190" y="2229526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\\Zamaho\обмен\! РУКОВОДИТЕЛЮ\Мастер- классы город мастеров\IMG_274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2980" y="4812787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\\Zamaho\обмен\! РУКОВОДИТЕЛЮ\Мастер- классы город мастеров\IMG_2749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190740" y="4160438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Art-school\Pictures\11.03_Бал городского собрания\20161103_2058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3950" y="2453246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rt-school\Pictures\11.03_Бал городского собрания\20161103_205817_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009" y="4872146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rt-school\Pictures\11.04_АРТ-сутки\IMG-20161104-WA00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9175" y="3698290"/>
            <a:ext cx="1608500" cy="2859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Art-school\Pictures\11.04_АРТ-сутки\20161104_1400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675" y="233696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Art-school\Pictures\11.04_АРТ-сутки\20161104_14002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875" y="4853096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Art-school\Pictures\11.04_АРТ-сутки\20161104_14093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5900" y="398170"/>
            <a:ext cx="1228925" cy="218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C:\Users\Art-school\Pictures\11.04_АРТ-сутки\20161104_202201(0)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4950" y="2976896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C:\Users\Art-school\Pictures\11.04_АРТ-сутки\20161104_204358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4175" y="1534196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Art-school\Pictures\11.03_Бал городского собрания\20161103_205823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0234" y="233696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32143" y="2044226"/>
            <a:ext cx="5327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Ночь Искусств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82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t-school\Pictures\11.05_Городской семинар 1\20161105_1209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6710" y="4928235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rt-school\Pictures\11.05_Городской семинар 1\20161105_1135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3785" y="289560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Art-school\Pictures\11.05_Городской семинар 1\20161105_11563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3335" y="2486779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Art-school\Pictures\11.05_Городской семинар 1\20161105_12033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08160" y="4852035"/>
            <a:ext cx="260286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Art-school\Pictures\11.05_Городской семинар 1\20161105_12092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010" y="156210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Art-school\Pictures\11.07_Городской семинар 2\20161107_123058(0)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04430" y="2447085"/>
            <a:ext cx="258127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Art-school\Pictures\11.07_Городской семинар 2\20161107_121050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6900" y="523260"/>
            <a:ext cx="283591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0085" y="2761410"/>
            <a:ext cx="3264853" cy="1839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:\Users\Art-school\Pictures\11.05_Городской семинар 1\20161105_114249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2030" y="4852035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347" y="1350896"/>
            <a:ext cx="12049388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127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3175">
                  <a:noFill/>
                  <a:prstDash val="solid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Городской методический </a:t>
            </a:r>
            <a:r>
              <a:rPr lang="ru-RU" sz="2400" b="1" spc="50" dirty="0" smtClean="0">
                <a:ln w="3175">
                  <a:noFill/>
                  <a:prstDash val="solid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семинар</a:t>
            </a:r>
          </a:p>
          <a:p>
            <a:pPr algn="ctr"/>
            <a:r>
              <a:rPr lang="ru-RU" sz="2400" b="1" spc="50" dirty="0" smtClean="0">
                <a:ln w="3175">
                  <a:noFill/>
                  <a:prstDash val="solid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</a:t>
            </a:r>
            <a:r>
              <a:rPr lang="ru-RU" sz="2400" b="1" spc="50" dirty="0">
                <a:ln w="3175">
                  <a:noFill/>
                  <a:prstDash val="solid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преподавателей художественной школы, </a:t>
            </a:r>
            <a:endParaRPr lang="ru-RU" sz="2400" b="1" spc="50" dirty="0" smtClean="0">
              <a:ln w="3175">
                <a:noFill/>
                <a:prstDash val="solid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 smtClean="0">
                <a:ln w="3175">
                  <a:noFill/>
                  <a:prstDash val="solid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художественных </a:t>
            </a:r>
            <a:r>
              <a:rPr lang="ru-RU" sz="2400" b="1" spc="50" dirty="0">
                <a:ln w="3175">
                  <a:noFill/>
                  <a:prstDash val="solid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отделений </a:t>
            </a:r>
            <a:r>
              <a:rPr lang="ru-RU" sz="2400" b="1" spc="50" dirty="0" smtClean="0">
                <a:ln w="3175">
                  <a:noFill/>
                  <a:prstDash val="solid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 </a:t>
            </a:r>
            <a:r>
              <a:rPr lang="ru-RU" sz="2400" b="1" spc="50" dirty="0">
                <a:ln w="3175">
                  <a:noFill/>
                  <a:prstDash val="solid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искусств, </a:t>
            </a:r>
            <a:endParaRPr lang="ru-RU" sz="2400" b="1" spc="50" dirty="0" smtClean="0">
              <a:ln w="3175">
                <a:noFill/>
                <a:prstDash val="solid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 smtClean="0">
                <a:ln w="3175">
                  <a:noFill/>
                  <a:prstDash val="solid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400" b="1" spc="50" dirty="0">
                <a:ln w="3175">
                  <a:noFill/>
                  <a:prstDash val="solid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Современные технологии и новые формы работы с одаренными детьми</a:t>
            </a:r>
            <a:r>
              <a:rPr lang="ru-RU" sz="2400" b="1" spc="50" dirty="0" smtClean="0">
                <a:ln w="3175">
                  <a:noFill/>
                  <a:prstDash val="solid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400" b="1" spc="50" dirty="0">
              <a:ln w="3175">
                <a:noFill/>
                <a:prstDash val="solid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6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t-school\Pictures\11.12_М-К Афонова Ю.Н\20161112_16014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0000" y="2867025"/>
            <a:ext cx="264477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rt-school\Pictures\11.12_М-К Афонова Ю.Н\20161112_1511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4800" y="233450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rt-school\Pictures\11.12_М-К Афонова Ю.Н\20161112_15263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4425" y="2966925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Art-school\Pictures\11.12_М-К Афонова Ю.Н\20161112_15541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700" y="528950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Art-school\Pictures\11.12_М-К Афонова Ю.Н\20161112_155442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2049" y="4890975"/>
            <a:ext cx="253662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Art-school\Pictures\11.12_М-К Афонова Ю.Н\20161112_15545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280275" y="3028950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Art-school\Pictures\11.12_М-К Афонова Ю.Н\20161112_155520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8887" y="4890975"/>
            <a:ext cx="208597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C:\Users\Art-school\Pictures\11.12_М-К Афонова Ю.Н\20161112_15554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394825" y="3990975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C:\Users\Art-school\Pictures\11.12_М-К Афонова Ю.Н\20161112_155723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281750" y="616900"/>
            <a:ext cx="270025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31875" y="2195810"/>
            <a:ext cx="9270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spcAft>
                <a:spcPts val="0"/>
              </a:spcAft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Ю.Афонова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33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Art-school\Pictures\11.15_АРТиК\20161115_1658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400" y="420688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Art-school\Pictures\11.15_АРТиК\20161115_1659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9673" y="4360526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Art-school\Pictures\11.15_АРТиК\20161115_1700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48" y="230186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Users\Art-school\Pictures\11.15_АРТиК\20161115_170517(0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0525" y="4687887"/>
            <a:ext cx="32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C:\Users\Art-school\Pictures\11.15_АРТиК\20161115_171122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385847" y="613825"/>
            <a:ext cx="2922592" cy="215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C:\Users\Art-school\Pictures\11.15_АРТиК\20161115_171135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248" y="4350906"/>
            <a:ext cx="2647952" cy="2136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C:\Users\Art-school\Pictures\11.15_АРТиК\20161115_172148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658684" y="2214146"/>
            <a:ext cx="2996405" cy="214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C:\Users\Art-school\Pictures\11.15_АРТиК\20161115_171300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8724" y="2590977"/>
            <a:ext cx="2524125" cy="1759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8252" y="4148435"/>
            <a:ext cx="101577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Социокультурный проект «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АРТиК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09942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763710"/>
              </p:ext>
            </p:extLst>
          </p:nvPr>
        </p:nvGraphicFramePr>
        <p:xfrm>
          <a:off x="1583500" y="260649"/>
          <a:ext cx="10369154" cy="59024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48072"/>
                <a:gridCol w="5310951"/>
                <a:gridCol w="1424679"/>
                <a:gridCol w="2985452"/>
              </a:tblGrid>
              <a:tr h="1118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Мероприятия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Сроки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Ответственное лицо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37274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ДЕКАБРЬ</a:t>
                      </a:r>
                      <a:endParaRPr lang="ru-RU" sz="1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74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71755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1.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Мастер класс «Новогодняя игрушка».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20.12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Мороз Н.А.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37274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ЯНВАРЬ</a:t>
                      </a:r>
                      <a:endParaRPr lang="ru-RU" sz="1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396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7950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2.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Педпрактика студентов Норильского колледжа искусств.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 плану НКИ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Мороз Н.А.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74549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795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3.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Декада открытых уроков преподавателей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13.01-19.01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Мороз Н.А.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111824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795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4.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Педагогический совет по итогам 1 полугодия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17.01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Мозговая Т.В.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Кочнева Т.И.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Мороз Н.А.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74549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795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5.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Анализ методической работы по итогам 1 полугодия.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16.01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Мороз Н.А.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37274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795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6.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Родительские собрания 1-8 классы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27.01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Кочнева Т.И.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720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030496"/>
              </p:ext>
            </p:extLst>
          </p:nvPr>
        </p:nvGraphicFramePr>
        <p:xfrm>
          <a:off x="1679509" y="404665"/>
          <a:ext cx="10177130" cy="59877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68085"/>
                <a:gridCol w="5080584"/>
                <a:gridCol w="1398296"/>
                <a:gridCol w="2930165"/>
              </a:tblGrid>
              <a:tr h="122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Мероприятия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Сроки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Ответственное лицо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47636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ФЕВРАЛЬ</a:t>
                      </a:r>
                      <a:endParaRPr lang="ru-RU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27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7950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1.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Профориентация «Встреча со студентами ВУЗов».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05.02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Кочнева Т.И.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9527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795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2.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Профориентационная</a:t>
                      </a:r>
                      <a:r>
                        <a:rPr lang="ru-RU" sz="2000" dirty="0">
                          <a:effectLst/>
                        </a:rPr>
                        <a:t> игра-</a:t>
                      </a:r>
                      <a:r>
                        <a:rPr lang="ru-RU" sz="2000" dirty="0" err="1">
                          <a:effectLst/>
                        </a:rPr>
                        <a:t>квест</a:t>
                      </a:r>
                      <a:r>
                        <a:rPr lang="ru-RU" sz="2000" dirty="0">
                          <a:effectLst/>
                        </a:rPr>
                        <a:t> «Профессии искусства»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10.02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Мороз Н.А.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преподаватели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47636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795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3.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Родительские собрания 9 классы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11.02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Кочнева Т.И.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190544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795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4.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Совещание по итогам успеваемости учащихся 9 классов и подготовке к выполнению дипломных работ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15.02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Кочнева Т.И.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Мороз Н.А.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387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867315"/>
              </p:ext>
            </p:extLst>
          </p:nvPr>
        </p:nvGraphicFramePr>
        <p:xfrm>
          <a:off x="1775521" y="332656"/>
          <a:ext cx="10177130" cy="59766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36071"/>
                <a:gridCol w="5212599"/>
                <a:gridCol w="1398295"/>
                <a:gridCol w="2930165"/>
              </a:tblGrid>
              <a:tr h="1304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Мероприятия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Сроки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Ответственное лицо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66748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МАРТ</a:t>
                      </a:r>
                      <a:endParaRPr lang="ru-RU" sz="1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245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795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Подготовка к творческим экзаменам по приему детей на 2017-2018 учебный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течении месяца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Кочнева Т.И.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66748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795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2.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Региональный методический семинар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10.03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Мороз Н.А.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133496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0795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3.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Педпрактика студентов Норильского колледжа искусств.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10.03-25.03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Мороз Н.А.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67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224" y="274638"/>
            <a:ext cx="10163175" cy="1173162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Анализ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состояния по участию в выставочной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деятельности 2015-2016уч.год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43092"/>
              </p:ext>
            </p:extLst>
          </p:nvPr>
        </p:nvGraphicFramePr>
        <p:xfrm>
          <a:off x="1457327" y="1809749"/>
          <a:ext cx="9963709" cy="41876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02696"/>
                <a:gridCol w="2508885"/>
                <a:gridCol w="885917"/>
                <a:gridCol w="2803497"/>
                <a:gridCol w="3062714"/>
              </a:tblGrid>
              <a:tr h="910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Наименования показателя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Ед.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измер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Отчетный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период 2015-2016уч.год.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Сопоставимый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период 2014-2015уч.год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9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Городские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выставки</a:t>
                      </a:r>
                      <a:endParaRPr lang="ru-RU" sz="4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ед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/чел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19 / 365</a:t>
                      </a:r>
                      <a:endParaRPr lang="ru-RU" sz="4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22 / 393</a:t>
                      </a:r>
                      <a:endParaRPr lang="ru-RU" sz="4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Школьные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выставки</a:t>
                      </a:r>
                      <a:endParaRPr lang="ru-RU" sz="4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ед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/чел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4 / 120</a:t>
                      </a:r>
                      <a:endParaRPr lang="ru-RU" sz="4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7 / 122</a:t>
                      </a:r>
                      <a:endParaRPr lang="ru-RU" sz="4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4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ед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/чел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23 / 485</a:t>
                      </a:r>
                      <a:endParaRPr lang="ru-RU" sz="4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29 / 515</a:t>
                      </a:r>
                      <a:endParaRPr lang="ru-RU" sz="4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0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232294"/>
              </p:ext>
            </p:extLst>
          </p:nvPr>
        </p:nvGraphicFramePr>
        <p:xfrm>
          <a:off x="1679510" y="332656"/>
          <a:ext cx="10273142" cy="62646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42072"/>
                <a:gridCol w="5261775"/>
                <a:gridCol w="1411487"/>
                <a:gridCol w="2957808"/>
              </a:tblGrid>
              <a:tr h="1708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Мероприятия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Сроки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Ответственное лицо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56951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АПРЕЛЬ</a:t>
                      </a:r>
                      <a:endParaRPr lang="ru-RU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8553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368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1.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Проведение творческих экзаменов по приему детей на 2017-2018 учебный 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15.04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Кочнева Т.И.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113903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368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2.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Совещание по подготовке к итоговой и промежуточной аттестации.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17.04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Кочнева Т.И.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113903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368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3.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Проведение межрегионального конкурса «Северная палитра»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01.04-24.04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Мороз Н.А.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987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573242"/>
              </p:ext>
            </p:extLst>
          </p:nvPr>
        </p:nvGraphicFramePr>
        <p:xfrm>
          <a:off x="1679509" y="260649"/>
          <a:ext cx="10177131" cy="63367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36071"/>
                <a:gridCol w="5212599"/>
                <a:gridCol w="1398296"/>
                <a:gridCol w="2930165"/>
              </a:tblGrid>
              <a:tr h="1462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Мероприятия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Сроки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Ответственное лицо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48743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МАЙ</a:t>
                      </a:r>
                      <a:endParaRPr lang="ru-RU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231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209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1.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«Выпуск-2017» Торжественное вручение свидетельств об окончании художественной школы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25.05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Мозговая Т.В.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Кочнева Т.И.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Преподаватели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146231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209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2.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Методический совет. Анализ работы за год, планирование на следующий учебный год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26.05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Мороз Н.А.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146231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5209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3.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Итоговый педагогический совет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29.05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Мозговая Т.В.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Кочнева Т.И.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Мороз Н.А.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6079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593382"/>
              </p:ext>
            </p:extLst>
          </p:nvPr>
        </p:nvGraphicFramePr>
        <p:xfrm>
          <a:off x="1717675" y="1624541"/>
          <a:ext cx="10093324" cy="4814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2150"/>
                <a:gridCol w="4354512"/>
                <a:gridCol w="2523331"/>
                <a:gridCol w="2523331"/>
              </a:tblGrid>
              <a:tr h="167110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№</a:t>
                      </a:r>
                      <a:endParaRPr lang="ru-RU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Наименование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</a:rPr>
                        <a:t> специальности</a:t>
                      </a:r>
                      <a:endParaRPr lang="ru-RU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Коэффициент дифференциации к базовому тарифу</a:t>
                      </a:r>
                      <a:endParaRPr lang="ru-RU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70C0"/>
                          </a:solidFill>
                        </a:rPr>
                        <a:t>Предлагаемый предельный тариф оплаты за обучение, руб.</a:t>
                      </a:r>
                      <a:endParaRPr lang="ru-RU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157162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1.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Изобразительное искусство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1,0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987</a:t>
                      </a:r>
                      <a:endParaRPr lang="ru-RU" sz="4000" dirty="0"/>
                    </a:p>
                  </a:txBody>
                  <a:tcPr anchor="ctr"/>
                </a:tc>
              </a:tr>
              <a:tr h="157162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2.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Компьютерная графика, дизайн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1,5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1474</a:t>
                      </a:r>
                      <a:endParaRPr lang="ru-RU" sz="4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0700" y="274638"/>
            <a:ext cx="97917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Предельные размеры платы за услуги по предоставлению детям дополнительного образования на платной основе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3653" y="2679083"/>
            <a:ext cx="41747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01 января 2017 года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1429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629297"/>
              </p:ext>
            </p:extLst>
          </p:nvPr>
        </p:nvGraphicFramePr>
        <p:xfrm>
          <a:off x="1563687" y="879506"/>
          <a:ext cx="10333038" cy="57403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08639"/>
                <a:gridCol w="2124399"/>
              </a:tblGrid>
              <a:tr h="556471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</a:rPr>
                        <a:t>Наименование расходов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</a:rPr>
                        <a:t>Сумма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399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Служебная командировка (г. Красноярск)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7 000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399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Услуги связи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31 700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6722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Транспортные услуги (Служебная командировка (г. Красноярск)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58 200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399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Коммунальные расходы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71 750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647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Возмещение расходов на отопление и ГВС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57 300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647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Возмещение расходов на потребление электроэнергии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5 300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647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Возмещение расходов на водоснабжение и водоотведение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9 150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781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Услуги по содержанию имущества </a:t>
                      </a:r>
                      <a:r>
                        <a:rPr lang="ru-RU" sz="2000" dirty="0" smtClean="0">
                          <a:effectLst/>
                        </a:rPr>
                        <a:t>(очистка </a:t>
                      </a:r>
                      <a:r>
                        <a:rPr lang="ru-RU" sz="2000" dirty="0">
                          <a:effectLst/>
                        </a:rPr>
                        <a:t>кровли от снега и наледи)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16 000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399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Ремонт оргтехники, КМА, бытовой техники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30 000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399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Испытание электрооборудования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28 500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25" y="102010"/>
            <a:ext cx="10344150" cy="800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СМЕТА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РАСХОДОВ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родительской платы за обучение на бюджетной основе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11159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594632"/>
              </p:ext>
            </p:extLst>
          </p:nvPr>
        </p:nvGraphicFramePr>
        <p:xfrm>
          <a:off x="1563687" y="879506"/>
          <a:ext cx="10333038" cy="57133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08639"/>
                <a:gridCol w="2124399"/>
              </a:tblGrid>
              <a:tr h="556471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</a:rPr>
                        <a:t>Наименование расходов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</a:rPr>
                        <a:t>Сумма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399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Заправка картриджей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19 000</a:t>
                      </a:r>
                    </a:p>
                  </a:txBody>
                  <a:tcPr marL="68580" marR="68580" marT="0" marB="0" anchor="ctr"/>
                </a:tc>
              </a:tr>
              <a:tr h="43399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Поверка средств измерения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6 000</a:t>
                      </a:r>
                    </a:p>
                  </a:txBody>
                  <a:tcPr marL="68580" marR="68580" marT="0" marB="0" anchor="ctr"/>
                </a:tc>
              </a:tr>
              <a:tr h="446722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Проживание в служебных командировках: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18 000</a:t>
                      </a:r>
                    </a:p>
                  </a:txBody>
                  <a:tcPr marL="68580" marR="68580" marT="0" marB="0" anchor="ctr"/>
                </a:tc>
              </a:tr>
              <a:tr h="43399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лет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юбилей школы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48 000</a:t>
                      </a:r>
                    </a:p>
                  </a:txBody>
                  <a:tcPr marL="68580" marR="68580" marT="0" marB="0" anchor="ctr"/>
                </a:tc>
              </a:tr>
              <a:tr h="55647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Типографские расходы (свидетельства, журналы)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50 000</a:t>
                      </a:r>
                    </a:p>
                  </a:txBody>
                  <a:tcPr marL="68580" marR="68580" marT="0" marB="0" anchor="ctr"/>
                </a:tc>
              </a:tr>
              <a:tr h="55647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Реклама в СМИ к 50-летию НДХШ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10 000</a:t>
                      </a:r>
                    </a:p>
                  </a:txBody>
                  <a:tcPr marL="68580" marR="68580" marT="0" marB="0" anchor="ctr"/>
                </a:tc>
              </a:tr>
              <a:tr h="55647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по обслуживанию ПО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72 000</a:t>
                      </a:r>
                    </a:p>
                  </a:txBody>
                  <a:tcPr marL="68580" marR="68580" marT="0" marB="0" anchor="ctr"/>
                </a:tc>
              </a:tr>
              <a:tr h="60374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КонсультантПлюс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150 780</a:t>
                      </a:r>
                    </a:p>
                  </a:txBody>
                  <a:tcPr marL="68580" marR="68580" marT="0" marB="0" anchor="ctr"/>
                </a:tc>
              </a:tr>
              <a:tr h="43399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периодических изданий, методической литературы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25 000</a:t>
                      </a:r>
                    </a:p>
                  </a:txBody>
                  <a:tcPr marL="68580" marR="68580" marT="0" marB="0" anchor="ctr"/>
                </a:tc>
              </a:tr>
              <a:tr h="43399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основных средств: стеллажи для натюрмортного фонда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135 000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25" y="102010"/>
            <a:ext cx="10344150" cy="800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СМЕТА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РАСХОДОВ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родительской платы за обучение на бюджетной основе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05636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509656"/>
              </p:ext>
            </p:extLst>
          </p:nvPr>
        </p:nvGraphicFramePr>
        <p:xfrm>
          <a:off x="1563687" y="879506"/>
          <a:ext cx="10333038" cy="54463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08639"/>
                <a:gridCol w="2124399"/>
              </a:tblGrid>
              <a:tr h="556471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</a:rPr>
                        <a:t>Наименование расходов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</a:rPr>
                        <a:t>Сумма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399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Табуреты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12 000</a:t>
                      </a:r>
                    </a:p>
                  </a:txBody>
                  <a:tcPr marL="68580" marR="68580" marT="0" marB="0" anchor="ctr"/>
                </a:tc>
              </a:tr>
              <a:tr h="43399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Мольберты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18 000</a:t>
                      </a:r>
                    </a:p>
                  </a:txBody>
                  <a:tcPr marL="68580" marR="68580" marT="0" marB="0" anchor="ctr"/>
                </a:tc>
              </a:tr>
              <a:tr h="446722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Библиотечный фонд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30 000</a:t>
                      </a:r>
                    </a:p>
                  </a:txBody>
                  <a:tcPr marL="68580" marR="68580" marT="0" marB="0" anchor="ctr"/>
                </a:tc>
              </a:tr>
              <a:tr h="43399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Картриджи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78 500</a:t>
                      </a:r>
                    </a:p>
                  </a:txBody>
                  <a:tcPr marL="68580" marR="68580" marT="0" marB="0" anchor="ctr"/>
                </a:tc>
              </a:tr>
              <a:tr h="55647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Хозяйственные товары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25 500</a:t>
                      </a:r>
                    </a:p>
                  </a:txBody>
                  <a:tcPr marL="68580" marR="68580" marT="0" marB="0" anchor="ctr"/>
                </a:tc>
              </a:tr>
              <a:tr h="55647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Моющие и чистящие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25 500</a:t>
                      </a:r>
                    </a:p>
                  </a:txBody>
                  <a:tcPr marL="68580" marR="68580" marT="0" marB="0" anchor="ctr"/>
                </a:tc>
              </a:tr>
              <a:tr h="55647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Канцелярские товары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33 100</a:t>
                      </a:r>
                    </a:p>
                  </a:txBody>
                  <a:tcPr marL="68580" marR="68580" marT="0" marB="0" anchor="ctr"/>
                </a:tc>
              </a:tr>
              <a:tr h="60374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Инструменты и электротовары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1 850</a:t>
                      </a:r>
                    </a:p>
                  </a:txBody>
                  <a:tcPr marL="68580" marR="68580" marT="0" marB="0" anchor="ctr"/>
                </a:tc>
              </a:tr>
              <a:tr h="43399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Бумага формат А-4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25 500</a:t>
                      </a:r>
                    </a:p>
                  </a:txBody>
                  <a:tcPr marL="68580" marR="68580" marT="0" marB="0" anchor="ctr"/>
                </a:tc>
              </a:tr>
              <a:tr h="43399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Строительные материалы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157 200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25" y="102010"/>
            <a:ext cx="10344150" cy="800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СМЕТА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РАСХОДОВ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родительской платы за обучение на бюджетной основе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87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250" y="1676399"/>
            <a:ext cx="9749790" cy="4381119"/>
          </a:xfrm>
        </p:spPr>
        <p:txBody>
          <a:bodyPr anchor="t"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Публичный отчёт за 2015–2016 </a:t>
            </a:r>
            <a:r>
              <a:rPr lang="ru-RU" sz="4000" dirty="0" err="1" smtClean="0">
                <a:solidFill>
                  <a:srgbClr val="C00000"/>
                </a:solidFill>
                <a:latin typeface="+mn-lt"/>
              </a:rPr>
              <a:t>уч.г.г</a:t>
            </a:r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.</a:t>
            </a:r>
            <a:br>
              <a:rPr lang="ru-RU" sz="4000" dirty="0" smtClean="0">
                <a:solidFill>
                  <a:srgbClr val="C00000"/>
                </a:solidFill>
                <a:latin typeface="+mn-lt"/>
              </a:rPr>
            </a:br>
            <a:r>
              <a:rPr lang="en-US" sz="4000" dirty="0" smtClean="0">
                <a:solidFill>
                  <a:srgbClr val="C00000"/>
                </a:solidFill>
                <a:latin typeface="+mn-lt"/>
              </a:rPr>
              <a:t>art-norilsk.ru</a:t>
            </a:r>
            <a:endParaRPr lang="ru-RU" sz="4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 descr="C:\Users\Art-school\Desktop\логотип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9256" y="0"/>
            <a:ext cx="1996821" cy="217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4475" y="487601"/>
            <a:ext cx="8801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МУНИЦИПАЛЬНОЕ БЮДЖЕТНОЕ УЧРЕЖДЕНИЕ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ДОПОЛНИТЕЛЬНОГО ОБРАЗОВАНИЯ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«НОРИЛЬСКАЯ ДЕТСКАЯ ХУДОЖЕСТВЕННАЯ ШКОЛА»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261049"/>
              </p:ext>
            </p:extLst>
          </p:nvPr>
        </p:nvGraphicFramePr>
        <p:xfrm>
          <a:off x="1774825" y="2971798"/>
          <a:ext cx="10064750" cy="3590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4075"/>
                <a:gridCol w="4029075"/>
                <a:gridCol w="1371600"/>
              </a:tblGrid>
              <a:tr h="7181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Директор  МБУ ДО "НДХШ"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Мозговая Татьяна Витальевна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46-30-26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7181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Заместитель директора по учебно- воспитательной работе 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Кочнева Татьяна Ивановна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46-30-24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7181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Заместитель директора по научно- методической работе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Мороз Наталия Анатольевна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46-30-28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7181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Заместитель директора по </a:t>
                      </a:r>
                      <a:r>
                        <a:rPr lang="ru-RU" sz="1800" u="none" strike="noStrike" dirty="0" smtClean="0">
                          <a:effectLst/>
                        </a:rPr>
                        <a:t>административно-хозяйственной </a:t>
                      </a:r>
                      <a:r>
                        <a:rPr lang="ru-RU" sz="1800" u="none" strike="noStrike" dirty="0">
                          <a:effectLst/>
                        </a:rPr>
                        <a:t>работе  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Орлова Ольга Степановна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46-30-27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7181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Секретарь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Шестакова Елизавета Владимировна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46-30-25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3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1554480"/>
            <a:ext cx="9540240" cy="4855464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+mn-lt"/>
              </a:rPr>
              <a:t>Отчёт</a:t>
            </a:r>
            <a:br>
              <a:rPr lang="ru-RU" sz="6600" dirty="0" smtClean="0">
                <a:solidFill>
                  <a:srgbClr val="C00000"/>
                </a:solidFill>
                <a:latin typeface="+mn-lt"/>
              </a:rPr>
            </a:br>
            <a:r>
              <a:rPr lang="ru-RU" sz="6600" dirty="0" smtClean="0">
                <a:solidFill>
                  <a:srgbClr val="C00000"/>
                </a:solidFill>
                <a:latin typeface="+mn-lt"/>
              </a:rPr>
              <a:t>по научно-методической работе 2015–2016 </a:t>
            </a:r>
            <a:r>
              <a:rPr lang="ru-RU" sz="6600" dirty="0" err="1" smtClean="0">
                <a:solidFill>
                  <a:srgbClr val="C00000"/>
                </a:solidFill>
                <a:latin typeface="+mn-lt"/>
              </a:rPr>
              <a:t>уч.г.г</a:t>
            </a:r>
            <a:r>
              <a:rPr lang="ru-RU" sz="6600" dirty="0" smtClean="0">
                <a:solidFill>
                  <a:srgbClr val="C00000"/>
                </a:solidFill>
                <a:latin typeface="+mn-lt"/>
              </a:rPr>
              <a:t>.</a:t>
            </a:r>
            <a:endParaRPr lang="ru-RU" sz="6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 descr="C:\Users\Art-school\Desktop\логотип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9256" y="0"/>
            <a:ext cx="1996821" cy="217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66672" y="661708"/>
            <a:ext cx="8482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бюджетное учреждение дополнительного образования </a:t>
            </a:r>
            <a:br>
              <a:rPr lang="ru-RU" dirty="0"/>
            </a:br>
            <a:r>
              <a:rPr lang="ru-RU" dirty="0"/>
              <a:t>«НОРИЛЬСКАЯ ДЕТСКАЯ ХУДОЖЕСТВЕННАЯ ШКОЛА»</a:t>
            </a:r>
          </a:p>
        </p:txBody>
      </p:sp>
    </p:spTree>
    <p:extLst>
      <p:ext uri="{BB962C8B-B14F-4D97-AF65-F5344CB8AC3E}">
        <p14:creationId xmlns:p14="http://schemas.microsoft.com/office/powerpoint/2010/main" val="360368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174" y="114300"/>
            <a:ext cx="10190936" cy="86677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+mn-lt"/>
              </a:rPr>
              <a:t>Семинары</a:t>
            </a:r>
            <a:endParaRPr lang="ru-RU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9725" y="923926"/>
            <a:ext cx="10340849" cy="2590800"/>
          </a:xfrm>
        </p:spPr>
        <p:txBody>
          <a:bodyPr>
            <a:noAutofit/>
          </a:bodyPr>
          <a:lstStyle/>
          <a:p>
            <a:pPr marL="266700" indent="-266700" algn="just">
              <a:buFont typeface="+mj-lt"/>
              <a:buAutoNum type="arabicPeriod"/>
            </a:pPr>
            <a:r>
              <a:rPr lang="ru-RU" sz="2400" dirty="0" smtClean="0">
                <a:cs typeface="Narkisim" panose="020E0502050101010101" pitchFamily="34" charset="-79"/>
              </a:rPr>
              <a:t>Городской  методический семинар-практикум для преподавателей ДХШ и художественных отделений ДШИ </a:t>
            </a:r>
            <a:r>
              <a:rPr lang="ru-RU" sz="2400" dirty="0">
                <a:cs typeface="Narkisim" panose="020E0502050101010101" pitchFamily="34" charset="-79"/>
              </a:rPr>
              <a:t>«Развитие творческого потенциала на уроках ДПИ и скульптуры</a:t>
            </a:r>
            <a:r>
              <a:rPr lang="ru-RU" sz="2400" dirty="0" smtClean="0">
                <a:cs typeface="Narkisim" panose="020E0502050101010101" pitchFamily="34" charset="-79"/>
              </a:rPr>
              <a:t>».</a:t>
            </a:r>
          </a:p>
          <a:p>
            <a:pPr marL="266700" lvl="0" indent="-266700" algn="just"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cs typeface="Narkisim" panose="020E0502050101010101" pitchFamily="34" charset="-79"/>
              </a:rPr>
              <a:t>Краевой </a:t>
            </a:r>
            <a:r>
              <a:rPr lang="ru-RU" sz="2400" dirty="0">
                <a:solidFill>
                  <a:prstClr val="black"/>
                </a:solidFill>
                <a:cs typeface="Narkisim" panose="020E0502050101010101" pitchFamily="34" charset="-79"/>
              </a:rPr>
              <a:t>методический семинар для преподавателей ДХШ и художественных отделений ДШИ в </a:t>
            </a:r>
            <a:r>
              <a:rPr lang="ru-RU" sz="2400" dirty="0" err="1" smtClean="0">
                <a:solidFill>
                  <a:prstClr val="black"/>
                </a:solidFill>
                <a:cs typeface="Narkisim" panose="020E0502050101010101" pitchFamily="34" charset="-79"/>
              </a:rPr>
              <a:t>г.Красноярске</a:t>
            </a:r>
            <a:r>
              <a:rPr lang="ru-RU" sz="2400" dirty="0" smtClean="0">
                <a:solidFill>
                  <a:prstClr val="black"/>
                </a:solidFill>
                <a:cs typeface="Narkisim" panose="020E0502050101010101" pitchFamily="34" charset="-79"/>
              </a:rPr>
              <a:t> </a:t>
            </a:r>
            <a:r>
              <a:rPr lang="ru-RU" sz="2400" dirty="0">
                <a:solidFill>
                  <a:prstClr val="black"/>
                </a:solidFill>
                <a:cs typeface="Narkisim" panose="020E0502050101010101" pitchFamily="34" charset="-79"/>
              </a:rPr>
              <a:t>«Методика преподавания рисунка, живописи и станковой композиции в 4 классе ДХШ и     художественных отделениях ДШИ</a:t>
            </a:r>
            <a:r>
              <a:rPr lang="ru-RU" sz="2400" dirty="0" smtClean="0">
                <a:solidFill>
                  <a:prstClr val="black"/>
                </a:solidFill>
                <a:cs typeface="Narkisim" panose="020E0502050101010101" pitchFamily="34" charset="-79"/>
              </a:rPr>
              <a:t>»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236" y="3704282"/>
            <a:ext cx="3614015" cy="2710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22" y="3704281"/>
            <a:ext cx="3234425" cy="2710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025" y="3704281"/>
            <a:ext cx="3390085" cy="2710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938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074" y="115791"/>
            <a:ext cx="9648825" cy="646209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+mn-lt"/>
              </a:rPr>
              <a:t>Открытые уроки </a:t>
            </a:r>
            <a:endParaRPr lang="ru-RU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725750"/>
              </p:ext>
            </p:extLst>
          </p:nvPr>
        </p:nvGraphicFramePr>
        <p:xfrm>
          <a:off x="1447800" y="752476"/>
          <a:ext cx="10372725" cy="6120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838"/>
                <a:gridCol w="3114912"/>
                <a:gridCol w="6657975"/>
              </a:tblGrid>
              <a:tr h="413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Шестакова Ирина Васильевна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«Постановка в интерьере с белым гипсовым предметом».</a:t>
                      </a:r>
                      <a:endParaRPr lang="ru-RU" sz="1800" dirty="0"/>
                    </a:p>
                  </a:txBody>
                  <a:tcPr anchor="ctr"/>
                </a:tc>
              </a:tr>
              <a:tr h="5940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Тимофеев Дмитрий Евгеньевич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«Дипломная работа. Этапы выполнения многофигурной тематической композиции по скульптуре». </a:t>
                      </a:r>
                      <a:endParaRPr lang="ru-RU" sz="1800" dirty="0"/>
                    </a:p>
                  </a:txBody>
                  <a:tcPr anchor="ctr"/>
                </a:tc>
              </a:tr>
              <a:tr h="4826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Тимофеев Дмитрий Евгеньевич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«Стилизация животных на уроках скульптуры». </a:t>
                      </a:r>
                      <a:endParaRPr lang="ru-RU" sz="1800" dirty="0"/>
                    </a:p>
                  </a:txBody>
                  <a:tcPr anchor="ctr"/>
                </a:tc>
              </a:tr>
              <a:tr h="5940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Христич Лилия Николаевна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«Рисунок тематического натюрморта с крупногабаритными предметами в интерьере». </a:t>
                      </a:r>
                      <a:endParaRPr lang="ru-RU" sz="1800" dirty="0"/>
                    </a:p>
                  </a:txBody>
                  <a:tcPr anchor="ctr"/>
                </a:tc>
              </a:tr>
              <a:tr h="5361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Денисова Татьяна Владимировна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Постановка из предмета цилиндрической формы без фона». </a:t>
                      </a:r>
                      <a:endParaRPr lang="ru-RU" sz="1800" dirty="0"/>
                    </a:p>
                  </a:txBody>
                  <a:tcPr anchor="ctr"/>
                </a:tc>
              </a:tr>
              <a:tr h="5361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Бизяева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Натаья</a:t>
                      </a:r>
                      <a:r>
                        <a:rPr lang="ru-RU" sz="1400" dirty="0" smtClean="0"/>
                        <a:t> Александровна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««</a:t>
                      </a:r>
                      <a:r>
                        <a:rPr kumimoji="0" lang="ru-RU" sz="1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Полуобъемное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изображение декоративного дерева».</a:t>
                      </a:r>
                      <a:endParaRPr lang="ru-RU" sz="1800" dirty="0"/>
                    </a:p>
                  </a:txBody>
                  <a:tcPr anchor="ctr"/>
                </a:tc>
              </a:tr>
              <a:tr h="5259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Бизяева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Наталья Александровна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«Волшебное дерево».</a:t>
                      </a:r>
                      <a:endParaRPr lang="ru-RU" sz="1800" dirty="0"/>
                    </a:p>
                  </a:txBody>
                  <a:tcPr anchor="ctr"/>
                </a:tc>
              </a:tr>
              <a:tr h="4001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Манакова Наталья Викторовна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 smtClean="0"/>
                        <a:t>«Этюд по сырому».</a:t>
                      </a:r>
                      <a:endParaRPr lang="ru-RU" sz="1800" dirty="0"/>
                    </a:p>
                  </a:txBody>
                  <a:tcPr anchor="ctr"/>
                </a:tc>
              </a:tr>
              <a:tr h="5940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Мороз Наталия Анатольевна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 smtClean="0"/>
                        <a:t>«Этапы работы над дипломной работой</a:t>
                      </a:r>
                      <a:r>
                        <a:rPr lang="ru-RU" sz="1800" baseline="0" dirty="0" smtClean="0"/>
                        <a:t> по станковой композиции».</a:t>
                      </a:r>
                      <a:endParaRPr lang="ru-RU" sz="1800" dirty="0"/>
                    </a:p>
                  </a:txBody>
                  <a:tcPr anchor="ctr"/>
                </a:tc>
              </a:tr>
              <a:tr h="4001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Кузнецова Мария Петровна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dirty="0" smtClean="0"/>
                        <a:t>«Монументальная</a:t>
                      </a:r>
                      <a:r>
                        <a:rPr lang="ru-RU" sz="1800" baseline="0" dirty="0" smtClean="0"/>
                        <a:t> живопись».</a:t>
                      </a:r>
                      <a:endParaRPr lang="ru-RU" sz="1800" dirty="0"/>
                    </a:p>
                  </a:txBody>
                  <a:tcPr anchor="ctr"/>
                </a:tc>
              </a:tr>
              <a:tr h="4001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Чакина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Елена </a:t>
                      </a: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Ричардовна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«Портрет. Создание образа».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940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Матси</a:t>
                      </a:r>
                      <a:r>
                        <a:rPr lang="ru-RU" sz="1400" dirty="0" smtClean="0"/>
                        <a:t> Юлия Валерьевна 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«Знакомство с программой 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Adobe Photoshop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работа с инструментом кисть».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3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450" y="190500"/>
            <a:ext cx="10134600" cy="10001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Мастер-классы, городские акции и проекты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2600" y="1057276"/>
            <a:ext cx="10172700" cy="54959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rgbClr val="0070C0"/>
                </a:solidFill>
              </a:rPr>
              <a:t>Норильская художественная галерея</a:t>
            </a:r>
            <a:endParaRPr lang="ru-RU" sz="1800" dirty="0">
              <a:solidFill>
                <a:srgbClr val="0070C0"/>
              </a:solidFill>
            </a:endParaRPr>
          </a:p>
          <a:p>
            <a:pPr lvl="0" algn="just"/>
            <a:r>
              <a:rPr lang="ru-RU" sz="1800" dirty="0" smtClean="0"/>
              <a:t>«Портрет</a:t>
            </a:r>
            <a:r>
              <a:rPr lang="ru-RU" sz="1800" dirty="0"/>
              <a:t>» </a:t>
            </a:r>
            <a:r>
              <a:rPr lang="ru-RU" sz="1800" dirty="0" smtClean="0"/>
              <a:t>в  </a:t>
            </a:r>
            <a:r>
              <a:rPr lang="ru-RU" sz="1800" dirty="0"/>
              <a:t>рамках музейной ночи в картинной </a:t>
            </a:r>
            <a:r>
              <a:rPr lang="ru-RU" sz="1800" dirty="0" smtClean="0"/>
              <a:t>галерее. </a:t>
            </a:r>
            <a:r>
              <a:rPr lang="ru-RU" sz="1800" dirty="0" smtClean="0">
                <a:solidFill>
                  <a:prstClr val="black"/>
                </a:solidFill>
              </a:rPr>
              <a:t> </a:t>
            </a:r>
            <a:r>
              <a:rPr lang="ru-RU" sz="1800" dirty="0">
                <a:solidFill>
                  <a:prstClr val="black"/>
                </a:solidFill>
              </a:rPr>
              <a:t>Тимофеев </a:t>
            </a:r>
            <a:r>
              <a:rPr lang="ru-RU" sz="1800" dirty="0" smtClean="0">
                <a:solidFill>
                  <a:prstClr val="black"/>
                </a:solidFill>
              </a:rPr>
              <a:t>Д.Е.</a:t>
            </a:r>
            <a:endParaRPr lang="ru-RU" sz="1800" dirty="0"/>
          </a:p>
          <a:p>
            <a:pPr lvl="0" algn="just"/>
            <a:r>
              <a:rPr lang="ru-RU" sz="1800" dirty="0">
                <a:solidFill>
                  <a:prstClr val="black"/>
                </a:solidFill>
              </a:rPr>
              <a:t>«Зарисовки фигуры человека в </a:t>
            </a:r>
            <a:r>
              <a:rPr lang="ru-RU" sz="1800" dirty="0" smtClean="0">
                <a:solidFill>
                  <a:prstClr val="black"/>
                </a:solidFill>
              </a:rPr>
              <a:t>интерьере» </a:t>
            </a:r>
            <a:r>
              <a:rPr lang="ru-RU" sz="1800" dirty="0" smtClean="0"/>
              <a:t>в </a:t>
            </a:r>
            <a:r>
              <a:rPr lang="ru-RU" sz="1800" dirty="0"/>
              <a:t>рамках недели </a:t>
            </a:r>
            <a:r>
              <a:rPr lang="ru-RU" sz="1800" dirty="0" smtClean="0"/>
              <a:t>ИЗО. </a:t>
            </a:r>
            <a:r>
              <a:rPr lang="ru-RU" sz="1800" dirty="0" smtClean="0">
                <a:solidFill>
                  <a:prstClr val="black"/>
                </a:solidFill>
              </a:rPr>
              <a:t> </a:t>
            </a:r>
            <a:r>
              <a:rPr lang="ru-RU" sz="1800" dirty="0">
                <a:solidFill>
                  <a:prstClr val="black"/>
                </a:solidFill>
              </a:rPr>
              <a:t>Христич </a:t>
            </a:r>
            <a:r>
              <a:rPr lang="ru-RU" sz="1800" dirty="0" smtClean="0">
                <a:solidFill>
                  <a:prstClr val="black"/>
                </a:solidFill>
              </a:rPr>
              <a:t>Л.Н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Музей </a:t>
            </a:r>
            <a:r>
              <a:rPr lang="ru-RU" sz="1800" b="1" dirty="0">
                <a:solidFill>
                  <a:srgbClr val="0070C0"/>
                </a:solidFill>
              </a:rPr>
              <a:t>истории и развития НПР</a:t>
            </a:r>
            <a:endParaRPr lang="ru-RU" sz="1800" dirty="0">
              <a:solidFill>
                <a:srgbClr val="0070C0"/>
              </a:solidFill>
            </a:endParaRPr>
          </a:p>
          <a:p>
            <a:pPr algn="just"/>
            <a:r>
              <a:rPr lang="ru-RU" sz="1800" dirty="0" smtClean="0"/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«Масленица»  </a:t>
            </a:r>
            <a:r>
              <a:rPr lang="ru-RU" sz="1800" dirty="0" smtClean="0"/>
              <a:t> </a:t>
            </a:r>
            <a:r>
              <a:rPr lang="ru-RU" sz="1800" dirty="0" err="1" smtClean="0"/>
              <a:t>Духович</a:t>
            </a:r>
            <a:r>
              <a:rPr lang="ru-RU" sz="1800" dirty="0" smtClean="0"/>
              <a:t> С.Н. </a:t>
            </a:r>
          </a:p>
          <a:p>
            <a:pPr algn="just"/>
            <a:r>
              <a:rPr lang="ru-RU" sz="1800" dirty="0">
                <a:solidFill>
                  <a:prstClr val="black"/>
                </a:solidFill>
              </a:rPr>
              <a:t>«Картинки на диске</a:t>
            </a:r>
            <a:r>
              <a:rPr lang="ru-RU" sz="1800" dirty="0" smtClean="0">
                <a:solidFill>
                  <a:prstClr val="black"/>
                </a:solidFill>
              </a:rPr>
              <a:t>»  в рамках музейной ночи. </a:t>
            </a:r>
            <a:r>
              <a:rPr lang="ru-RU" sz="1800" dirty="0" err="1" smtClean="0"/>
              <a:t>Духович</a:t>
            </a:r>
            <a:r>
              <a:rPr lang="ru-RU" sz="1800" dirty="0" smtClean="0"/>
              <a:t> С.Н. </a:t>
            </a:r>
            <a:endParaRPr lang="ru-RU" sz="1800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Централизованная </a:t>
            </a:r>
            <a:r>
              <a:rPr lang="ru-RU" sz="1800" b="1" dirty="0">
                <a:solidFill>
                  <a:srgbClr val="0070C0"/>
                </a:solidFill>
              </a:rPr>
              <a:t>Библиотечная Система</a:t>
            </a:r>
          </a:p>
          <a:p>
            <a:pPr algn="just"/>
            <a:r>
              <a:rPr lang="ru-RU" sz="1800" dirty="0"/>
              <a:t> «</a:t>
            </a:r>
            <a:r>
              <a:rPr lang="ru-RU" sz="1800" dirty="0" smtClean="0"/>
              <a:t>Арт-постер</a:t>
            </a:r>
            <a:r>
              <a:rPr lang="ru-RU" sz="1800" dirty="0"/>
              <a:t>» в рамках </a:t>
            </a:r>
            <a:r>
              <a:rPr lang="ru-RU" sz="1800" dirty="0" err="1" smtClean="0"/>
              <a:t>библионочи</a:t>
            </a:r>
            <a:r>
              <a:rPr lang="ru-RU" sz="1800" dirty="0" smtClean="0"/>
              <a:t>. </a:t>
            </a:r>
            <a:r>
              <a:rPr lang="ru-RU" sz="1800" dirty="0"/>
              <a:t>Мороз </a:t>
            </a:r>
            <a:r>
              <a:rPr lang="ru-RU" sz="1800" dirty="0" smtClean="0"/>
              <a:t>Н.А., </a:t>
            </a:r>
            <a:r>
              <a:rPr lang="ru-RU" sz="1800" dirty="0"/>
              <a:t>Кузнецова </a:t>
            </a:r>
            <a:r>
              <a:rPr lang="ru-RU" sz="1800" dirty="0" smtClean="0"/>
              <a:t>М.П., </a:t>
            </a:r>
            <a:r>
              <a:rPr lang="ru-RU" sz="1800" dirty="0" err="1"/>
              <a:t>Духович</a:t>
            </a:r>
            <a:r>
              <a:rPr lang="ru-RU" sz="1800" dirty="0"/>
              <a:t> </a:t>
            </a:r>
            <a:r>
              <a:rPr lang="ru-RU" sz="1800" dirty="0" smtClean="0"/>
              <a:t>С.Н., </a:t>
            </a:r>
            <a:r>
              <a:rPr lang="ru-RU" sz="1800" dirty="0"/>
              <a:t>Тимофеев </a:t>
            </a:r>
            <a:r>
              <a:rPr lang="ru-RU" sz="1800" dirty="0" smtClean="0"/>
              <a:t>Д.Е.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Норильская детская художественная школа</a:t>
            </a:r>
          </a:p>
          <a:p>
            <a:pPr algn="just"/>
            <a:r>
              <a:rPr lang="ru-RU" sz="1800" dirty="0" smtClean="0">
                <a:solidFill>
                  <a:prstClr val="black"/>
                </a:solidFill>
              </a:rPr>
              <a:t>«Технические </a:t>
            </a:r>
            <a:r>
              <a:rPr lang="ru-RU" sz="1800" dirty="0">
                <a:solidFill>
                  <a:prstClr val="black"/>
                </a:solidFill>
              </a:rPr>
              <a:t>приемы при работе пастелью» </a:t>
            </a:r>
            <a:r>
              <a:rPr lang="ru-RU" sz="1800" dirty="0" smtClean="0">
                <a:solidFill>
                  <a:prstClr val="black"/>
                </a:solidFill>
              </a:rPr>
              <a:t>для </a:t>
            </a:r>
            <a:r>
              <a:rPr lang="ru-RU" sz="1800" dirty="0">
                <a:solidFill>
                  <a:prstClr val="black"/>
                </a:solidFill>
              </a:rPr>
              <a:t>учащихся ДДШИ </a:t>
            </a:r>
            <a:r>
              <a:rPr lang="ru-RU" sz="1800" dirty="0" err="1">
                <a:solidFill>
                  <a:prstClr val="black"/>
                </a:solidFill>
              </a:rPr>
              <a:t>им.Б.Н.Молчанова</a:t>
            </a:r>
            <a:r>
              <a:rPr lang="ru-RU" sz="1800" dirty="0">
                <a:solidFill>
                  <a:prstClr val="black"/>
                </a:solidFill>
              </a:rPr>
              <a:t>. Мороз </a:t>
            </a:r>
            <a:r>
              <a:rPr lang="ru-RU" sz="1800" dirty="0" smtClean="0">
                <a:solidFill>
                  <a:prstClr val="black"/>
                </a:solidFill>
              </a:rPr>
              <a:t>Н.А.</a:t>
            </a:r>
            <a:endParaRPr lang="ru-RU" sz="1800" dirty="0">
              <a:solidFill>
                <a:prstClr val="black"/>
              </a:solidFill>
            </a:endParaRPr>
          </a:p>
          <a:p>
            <a:pPr algn="just"/>
            <a:r>
              <a:rPr lang="ru-RU" sz="1800" dirty="0">
                <a:solidFill>
                  <a:prstClr val="black"/>
                </a:solidFill>
              </a:rPr>
              <a:t>«Декорирование новогодней игрушки» </a:t>
            </a:r>
            <a:r>
              <a:rPr lang="ru-RU" sz="1800" dirty="0" smtClean="0">
                <a:solidFill>
                  <a:prstClr val="black"/>
                </a:solidFill>
              </a:rPr>
              <a:t>для </a:t>
            </a:r>
            <a:r>
              <a:rPr lang="ru-RU" sz="1800" dirty="0">
                <a:solidFill>
                  <a:prstClr val="black"/>
                </a:solidFill>
              </a:rPr>
              <a:t>дошкольников и их родителей. Денисова </a:t>
            </a:r>
            <a:r>
              <a:rPr lang="ru-RU" sz="1800" dirty="0" smtClean="0">
                <a:solidFill>
                  <a:prstClr val="black"/>
                </a:solidFill>
              </a:rPr>
              <a:t>Т.В., </a:t>
            </a:r>
            <a:r>
              <a:rPr lang="ru-RU" sz="1800" dirty="0">
                <a:solidFill>
                  <a:prstClr val="black"/>
                </a:solidFill>
              </a:rPr>
              <a:t>Мороз </a:t>
            </a:r>
            <a:r>
              <a:rPr lang="ru-RU" sz="1800" dirty="0" smtClean="0">
                <a:solidFill>
                  <a:prstClr val="black"/>
                </a:solidFill>
              </a:rPr>
              <a:t>Н. А.</a:t>
            </a:r>
            <a:endParaRPr lang="ru-RU" sz="1800" dirty="0">
              <a:solidFill>
                <a:prstClr val="black"/>
              </a:solidFill>
            </a:endParaRPr>
          </a:p>
          <a:p>
            <a:pPr lvl="0" algn="just"/>
            <a:r>
              <a:rPr lang="ru-RU" sz="1800" dirty="0" smtClean="0">
                <a:solidFill>
                  <a:prstClr val="black"/>
                </a:solidFill>
              </a:rPr>
              <a:t>Проект </a:t>
            </a:r>
            <a:r>
              <a:rPr lang="ru-RU" sz="1800" dirty="0">
                <a:solidFill>
                  <a:prstClr val="black"/>
                </a:solidFill>
              </a:rPr>
              <a:t>Фронтовой блиндаж в Музее истории и развития НПР. Шестакова </a:t>
            </a:r>
            <a:r>
              <a:rPr lang="ru-RU" sz="1800" dirty="0" smtClean="0">
                <a:solidFill>
                  <a:prstClr val="black"/>
                </a:solidFill>
              </a:rPr>
              <a:t>И.В., </a:t>
            </a:r>
            <a:r>
              <a:rPr lang="ru-RU" sz="1800" dirty="0">
                <a:solidFill>
                  <a:prstClr val="black"/>
                </a:solidFill>
              </a:rPr>
              <a:t>Денисова </a:t>
            </a:r>
            <a:r>
              <a:rPr lang="ru-RU" sz="1800" dirty="0" smtClean="0">
                <a:solidFill>
                  <a:prstClr val="black"/>
                </a:solidFill>
              </a:rPr>
              <a:t>Т.В., </a:t>
            </a:r>
            <a:r>
              <a:rPr lang="ru-RU" sz="1800" dirty="0" err="1">
                <a:solidFill>
                  <a:prstClr val="black"/>
                </a:solidFill>
              </a:rPr>
              <a:t>Карпович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Л.И., </a:t>
            </a:r>
            <a:r>
              <a:rPr lang="ru-RU" sz="1800" dirty="0" err="1">
                <a:solidFill>
                  <a:prstClr val="black"/>
                </a:solidFill>
              </a:rPr>
              <a:t>Пенцак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Н.Н., </a:t>
            </a:r>
            <a:r>
              <a:rPr lang="ru-RU" sz="1800" dirty="0">
                <a:solidFill>
                  <a:prstClr val="black"/>
                </a:solidFill>
              </a:rPr>
              <a:t>Кузнецова </a:t>
            </a:r>
            <a:r>
              <a:rPr lang="ru-RU" sz="1800" dirty="0" smtClean="0">
                <a:solidFill>
                  <a:prstClr val="black"/>
                </a:solidFill>
              </a:rPr>
              <a:t>М.П.</a:t>
            </a:r>
            <a:endParaRPr lang="ru-RU" sz="1800" dirty="0">
              <a:solidFill>
                <a:prstClr val="black"/>
              </a:solidFill>
            </a:endParaRPr>
          </a:p>
          <a:p>
            <a:pPr lvl="0" algn="just"/>
            <a:r>
              <a:rPr lang="ru-RU" sz="1800" dirty="0">
                <a:solidFill>
                  <a:prstClr val="black"/>
                </a:solidFill>
              </a:rPr>
              <a:t>Акция посвященная международному дню </a:t>
            </a:r>
            <a:r>
              <a:rPr lang="ru-RU" sz="1800" dirty="0" smtClean="0">
                <a:solidFill>
                  <a:prstClr val="black"/>
                </a:solidFill>
              </a:rPr>
              <a:t>Культурного разнообразия. </a:t>
            </a:r>
            <a:r>
              <a:rPr lang="ru-RU" sz="1800" dirty="0">
                <a:solidFill>
                  <a:prstClr val="black"/>
                </a:solidFill>
              </a:rPr>
              <a:t>Мозговая </a:t>
            </a:r>
            <a:r>
              <a:rPr lang="ru-RU" sz="1800" dirty="0" smtClean="0">
                <a:solidFill>
                  <a:prstClr val="black"/>
                </a:solidFill>
              </a:rPr>
              <a:t>Т.В., </a:t>
            </a:r>
            <a:r>
              <a:rPr lang="ru-RU" sz="1800" dirty="0">
                <a:solidFill>
                  <a:prstClr val="black"/>
                </a:solidFill>
              </a:rPr>
              <a:t>Кочнева </a:t>
            </a:r>
            <a:r>
              <a:rPr lang="ru-RU" sz="1800" dirty="0" smtClean="0">
                <a:solidFill>
                  <a:prstClr val="black"/>
                </a:solidFill>
              </a:rPr>
              <a:t>Т.И., </a:t>
            </a:r>
            <a:r>
              <a:rPr lang="ru-RU" sz="1800" dirty="0">
                <a:solidFill>
                  <a:prstClr val="black"/>
                </a:solidFill>
              </a:rPr>
              <a:t>Мороз </a:t>
            </a:r>
            <a:r>
              <a:rPr lang="ru-RU" sz="1800" dirty="0" smtClean="0">
                <a:solidFill>
                  <a:prstClr val="black"/>
                </a:solidFill>
              </a:rPr>
              <a:t>Н.А.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68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(200)</Template>
  <TotalTime>864</TotalTime>
  <Words>3389</Words>
  <Application>Microsoft Office PowerPoint</Application>
  <PresentationFormat>Произвольный</PresentationFormat>
  <Paragraphs>1195</Paragraphs>
  <Slides>56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Diseño predeterminado</vt:lpstr>
      <vt:lpstr>Публичный отчёт за 2015–2016 уч.г.г.</vt:lpstr>
      <vt:lpstr>Информация о реализуемых дополнительных предпрофессиональных общеобразовательных программах в области искусств</vt:lpstr>
      <vt:lpstr>Сведения о контингенте</vt:lpstr>
      <vt:lpstr>Анализ состояния по участию в конкурсах и фестивалях2015-2016уч.год </vt:lpstr>
      <vt:lpstr>Анализ состояния по участию в выставочной деятельности 2015-2016уч.год</vt:lpstr>
      <vt:lpstr>Отчёт по научно-методической работе 2015–2016 уч.г.г.</vt:lpstr>
      <vt:lpstr>Семинары</vt:lpstr>
      <vt:lpstr>Открытые уроки </vt:lpstr>
      <vt:lpstr>Мастер-классы, городские акции и проекты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социокультурны проектов Участие в конкурсах на получение грантов субсидий в 2015г- 2016г.</vt:lpstr>
      <vt:lpstr>Производственная  и педагогическая практика студентов норильского колледжа искусств</vt:lpstr>
      <vt:lpstr>Межрегиональный  конкурс детского художественного творчества  «Северная палитра»</vt:lpstr>
      <vt:lpstr>Презентация PowerPoint</vt:lpstr>
      <vt:lpstr>Одаренные дети</vt:lpstr>
      <vt:lpstr>Презентация PowerPoint</vt:lpstr>
      <vt:lpstr>Программы</vt:lpstr>
      <vt:lpstr>УЧЕБНЫЙ ПЛАН по дополнительной предпрофессиональной программе «Дизайн» срок обучения 5 лет</vt:lpstr>
      <vt:lpstr>УЧЕБНЫЙ ПЛАН на дополнительный год обучения (6 класс) по предпрофессиональной общеобразовательной программе в области изобразительного искусства «Дизайн»</vt:lpstr>
      <vt:lpstr>УЧЕБНЫЙ ПЛАН по дополнительной предпрофессиональной общеобразовательной программе в области изобразительного искусства «Живопись» срок обучения 8 лет</vt:lpstr>
      <vt:lpstr>УЧЕБНЫЙ ПЛАН на дополнительный год обучения (9 класс) по предпрофессиональной общеобразовательной программе в области изобразительного искусства «Живопись»</vt:lpstr>
      <vt:lpstr>Презентация PowerPoint</vt:lpstr>
      <vt:lpstr>Презентация PowerPoint</vt:lpstr>
      <vt:lpstr>План учебно-воспитательной работы  на 2016-2017 уч.г.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 учреждения  и пути их решения</vt:lpstr>
      <vt:lpstr>Проблемы учреждения и  пути их решения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Предельные размеры платы за услуги по предоставлению детям дополнительного образования на платной основе</vt:lpstr>
      <vt:lpstr>Презентация PowerPoint</vt:lpstr>
      <vt:lpstr>Презентация PowerPoint</vt:lpstr>
      <vt:lpstr>Презентация PowerPoint</vt:lpstr>
      <vt:lpstr>Публичный отчёт за 2015–2016 уч.г.г. art-norilsk.ru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по научно-методической роботе 2015 – 2016</dc:title>
  <dc:creator>Windows User</dc:creator>
  <cp:lastModifiedBy>Art-school</cp:lastModifiedBy>
  <cp:revision>75</cp:revision>
  <dcterms:created xsi:type="dcterms:W3CDTF">2016-05-24T09:18:15Z</dcterms:created>
  <dcterms:modified xsi:type="dcterms:W3CDTF">2016-12-01T07:42:42Z</dcterms:modified>
</cp:coreProperties>
</file>